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handoutMasterIdLst>
    <p:handoutMasterId r:id="rId19"/>
  </p:handoutMasterIdLst>
  <p:sldIdLst>
    <p:sldId id="781" r:id="rId3"/>
    <p:sldId id="767" r:id="rId4"/>
    <p:sldId id="768" r:id="rId6"/>
    <p:sldId id="769" r:id="rId7"/>
    <p:sldId id="770" r:id="rId8"/>
    <p:sldId id="771" r:id="rId9"/>
    <p:sldId id="772" r:id="rId10"/>
    <p:sldId id="773" r:id="rId11"/>
    <p:sldId id="774" r:id="rId12"/>
    <p:sldId id="775" r:id="rId13"/>
    <p:sldId id="776" r:id="rId14"/>
    <p:sldId id="777" r:id="rId15"/>
    <p:sldId id="778" r:id="rId16"/>
    <p:sldId id="779" r:id="rId17"/>
    <p:sldId id="747" r:id="rId18"/>
  </p:sldIdLst>
  <p:sldSz cx="12192000" cy="6858000"/>
  <p:notesSz cx="6858000" cy="9144000"/>
  <p:embeddedFontLst>
    <p:embeddedFont>
      <p:font typeface="汉仪雅酷黑 65W" panose="020B0604020202020204" charset="-122"/>
      <p:regular r:id="rId23"/>
    </p:embeddedFont>
    <p:embeddedFont>
      <p:font typeface="微软雅黑" panose="020B0503020204020204" charset="-122"/>
      <p:regular r:id="rId24"/>
    </p:embeddedFont>
    <p:embeddedFont>
      <p:font typeface="汉仪旗黑-45S" panose="00020600040101010101" pitchFamily="18" charset="-122"/>
      <p:regular r:id="rId25"/>
    </p:embeddedFont>
    <p:embeddedFont>
      <p:font typeface="Comic Sans MS" panose="030F0702030302020204" charset="0"/>
      <p:regular r:id="rId26"/>
      <p:bold r:id="rId27"/>
      <p:italic r:id="rId28"/>
      <p:boldItalic r:id="rId29"/>
    </p:embeddedFont>
    <p:embeddedFont>
      <p:font typeface="Calibri" panose="020F0502020204030204" charset="0"/>
      <p:regular r:id="rId30"/>
      <p:bold r:id="rId31"/>
      <p:italic r:id="rId32"/>
      <p:boldItalic r:id="rId33"/>
    </p:embeddedFont>
  </p:embeddedFontLst>
  <p:custDataLst>
    <p:tags r:id="rId3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7D32"/>
    <a:srgbClr val="E8F5E9"/>
    <a:srgbClr val="FF9800"/>
    <a:srgbClr val="FFF3E0"/>
    <a:srgbClr val="FFFFFF"/>
    <a:srgbClr val="FFF3CD"/>
    <a:srgbClr val="F3F5F9"/>
    <a:srgbClr val="F5F7FA"/>
    <a:srgbClr val="F3F6F9"/>
    <a:srgbClr val="667E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92" autoAdjust="0"/>
    <p:restoredTop sz="87271" autoAdjust="0"/>
  </p:normalViewPr>
  <p:slideViewPr>
    <p:cSldViewPr snapToGrid="0">
      <p:cViewPr varScale="1">
        <p:scale>
          <a:sx n="84" d="100"/>
          <a:sy n="84" d="100"/>
        </p:scale>
        <p:origin x="104" y="1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4" Type="http://schemas.openxmlformats.org/officeDocument/2006/relationships/tags" Target="tags/tag143.xml"/><Relationship Id="rId33" Type="http://schemas.openxmlformats.org/officeDocument/2006/relationships/font" Target="fonts/font11.fntdata"/><Relationship Id="rId32" Type="http://schemas.openxmlformats.org/officeDocument/2006/relationships/font" Target="fonts/font10.fntdata"/><Relationship Id="rId31" Type="http://schemas.openxmlformats.org/officeDocument/2006/relationships/font" Target="fonts/font9.fntdata"/><Relationship Id="rId30" Type="http://schemas.openxmlformats.org/officeDocument/2006/relationships/font" Target="fonts/font8.fntdata"/><Relationship Id="rId3" Type="http://schemas.openxmlformats.org/officeDocument/2006/relationships/slide" Target="slides/slide1.xml"/><Relationship Id="rId29" Type="http://schemas.openxmlformats.org/officeDocument/2006/relationships/font" Target="fonts/font7.fntdata"/><Relationship Id="rId28" Type="http://schemas.openxmlformats.org/officeDocument/2006/relationships/font" Target="fonts/font6.fntdata"/><Relationship Id="rId27" Type="http://schemas.openxmlformats.org/officeDocument/2006/relationships/font" Target="fonts/font5.fntdata"/><Relationship Id="rId26" Type="http://schemas.openxmlformats.org/officeDocument/2006/relationships/font" Target="fonts/font4.fntdata"/><Relationship Id="rId25" Type="http://schemas.openxmlformats.org/officeDocument/2006/relationships/font" Target="fonts/font3.fntdata"/><Relationship Id="rId24" Type="http://schemas.openxmlformats.org/officeDocument/2006/relationships/font" Target="fonts/font2.fntdata"/><Relationship Id="rId23" Type="http://schemas.openxmlformats.org/officeDocument/2006/relationships/font" Target="fonts/font1.fntdata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汉仪旗黑-45S" panose="00020600040101010101" pitchFamily="18" charset="-122"/>
                <a:ea typeface="汉仪旗黑-45S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汉仪旗黑-45S" panose="00020600040101010101" pitchFamily="18" charset="-122"/>
                <a:ea typeface="汉仪旗黑-45S" panose="00020600040101010101" pitchFamily="18" charset="-122"/>
              </a:defRPr>
            </a:lvl1pPr>
          </a:lstStyle>
          <a:p>
            <a:fld id="{F87F258B-B836-4A03-90D9-E39CD78388D8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汉仪旗黑-45S" panose="00020600040101010101" pitchFamily="18" charset="-122"/>
                <a:ea typeface="汉仪旗黑-45S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汉仪旗黑-45S" panose="00020600040101010101" pitchFamily="18" charset="-122"/>
                <a:ea typeface="汉仪旗黑-45S" panose="00020600040101010101" pitchFamily="18" charset="-122"/>
              </a:defRPr>
            </a:lvl1pPr>
          </a:lstStyle>
          <a:p>
            <a:fld id="{56961F87-20C5-4746-9C61-F4321B4DA788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汉仪旗黑-45S" panose="00020600040101010101" pitchFamily="18" charset="-122"/>
        <a:ea typeface="汉仪旗黑-45S" panose="00020600040101010101" pitchFamily="18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汉仪旗黑-45S" panose="00020600040101010101" pitchFamily="18" charset="-122"/>
        <a:ea typeface="汉仪旗黑-45S" panose="00020600040101010101" pitchFamily="18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汉仪旗黑-45S" panose="00020600040101010101" pitchFamily="18" charset="-122"/>
        <a:ea typeface="汉仪旗黑-45S" panose="00020600040101010101" pitchFamily="18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汉仪旗黑-45S" panose="00020600040101010101" pitchFamily="18" charset="-122"/>
        <a:ea typeface="汉仪旗黑-45S" panose="00020600040101010101" pitchFamily="18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汉仪旗黑-45S" panose="00020600040101010101" pitchFamily="18" charset="-122"/>
        <a:ea typeface="汉仪旗黑-45S" panose="00020600040101010101" pitchFamily="18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sz="1200" b="0" i="0" kern="1200" dirty="0">
              <a:solidFill>
                <a:schemeClr val="tx1"/>
              </a:solidFill>
              <a:effectLst/>
              <a:latin typeface="汉仪旗黑-45S" panose="00020600040101010101" pitchFamily="18" charset="-122"/>
              <a:ea typeface="汉仪旗黑-45S" panose="00020600040101010101" pitchFamily="18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sz="1200" b="0" i="0" kern="1200" dirty="0">
              <a:solidFill>
                <a:schemeClr val="tx1"/>
              </a:solidFill>
              <a:effectLst/>
              <a:latin typeface="汉仪旗黑-45S" panose="00020600040101010101" pitchFamily="18" charset="-122"/>
              <a:ea typeface="汉仪旗黑-45S" panose="00020600040101010101" pitchFamily="18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sz="1200" b="0" i="0" kern="1200" dirty="0">
              <a:solidFill>
                <a:schemeClr val="tx1"/>
              </a:solidFill>
              <a:effectLst/>
              <a:latin typeface="汉仪旗黑-45S" panose="00020600040101010101" pitchFamily="18" charset="-122"/>
              <a:ea typeface="汉仪旗黑-45S" panose="00020600040101010101" pitchFamily="18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13.xml"/><Relationship Id="rId8" Type="http://schemas.openxmlformats.org/officeDocument/2006/relationships/tags" Target="../tags/tag12.xml"/><Relationship Id="rId7" Type="http://schemas.openxmlformats.org/officeDocument/2006/relationships/tags" Target="../tags/tag11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1" Type="http://schemas.openxmlformats.org/officeDocument/2006/relationships/tags" Target="../tags/tag15.xml"/><Relationship Id="rId10" Type="http://schemas.openxmlformats.org/officeDocument/2006/relationships/tags" Target="../tags/tag14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23.xml"/><Relationship Id="rId8" Type="http://schemas.openxmlformats.org/officeDocument/2006/relationships/tags" Target="../tags/tag22.xml"/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1" Type="http://schemas.openxmlformats.org/officeDocument/2006/relationships/tags" Target="../tags/tag25.xml"/><Relationship Id="rId10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33.xml"/><Relationship Id="rId8" Type="http://schemas.openxmlformats.org/officeDocument/2006/relationships/tags" Target="../tags/tag32.xml"/><Relationship Id="rId7" Type="http://schemas.openxmlformats.org/officeDocument/2006/relationships/tags" Target="../tags/tag31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tags" Target="../tags/tag28.xml"/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4" Type="http://schemas.openxmlformats.org/officeDocument/2006/relationships/tags" Target="../tags/tag38.xml"/><Relationship Id="rId13" Type="http://schemas.openxmlformats.org/officeDocument/2006/relationships/tags" Target="../tags/tag37.xml"/><Relationship Id="rId12" Type="http://schemas.openxmlformats.org/officeDocument/2006/relationships/tags" Target="../tags/tag36.xml"/><Relationship Id="rId11" Type="http://schemas.openxmlformats.org/officeDocument/2006/relationships/tags" Target="../tags/tag35.xml"/><Relationship Id="rId10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45.xml"/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tags" Target="../tags/tag57.xml"/><Relationship Id="rId7" Type="http://schemas.openxmlformats.org/officeDocument/2006/relationships/tags" Target="../tags/tag56.xml"/><Relationship Id="rId6" Type="http://schemas.openxmlformats.org/officeDocument/2006/relationships/tags" Target="../tags/tag55.xml"/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65.xml"/><Relationship Id="rId8" Type="http://schemas.openxmlformats.org/officeDocument/2006/relationships/tags" Target="../tags/tag64.xml"/><Relationship Id="rId7" Type="http://schemas.openxmlformats.org/officeDocument/2006/relationships/tags" Target="../tags/tag63.xml"/><Relationship Id="rId6" Type="http://schemas.openxmlformats.org/officeDocument/2006/relationships/tags" Target="../tags/tag62.xml"/><Relationship Id="rId5" Type="http://schemas.openxmlformats.org/officeDocument/2006/relationships/tags" Target="../tags/tag61.xml"/><Relationship Id="rId4" Type="http://schemas.openxmlformats.org/officeDocument/2006/relationships/tags" Target="../tags/tag60.xml"/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1" Type="http://schemas.openxmlformats.org/officeDocument/2006/relationships/tags" Target="../tags/tag67.xml"/><Relationship Id="rId10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a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635" cy="6858000"/>
          </a:xfrm>
          <a:prstGeom prst="rect">
            <a:avLst/>
          </a:prstGeom>
        </p:spPr>
      </p:pic>
      <p:pic>
        <p:nvPicPr>
          <p:cNvPr id="5" name="图片 4" descr="a4"/>
          <p:cNvPicPr>
            <a:picLocks noChangeAspect="1"/>
          </p:cNvPicPr>
          <p:nvPr userDrawn="1"/>
        </p:nvPicPr>
        <p:blipFill>
          <a:blip r:embed="rId2"/>
          <a:srcRect l="51823"/>
          <a:stretch>
            <a:fillRect/>
          </a:stretch>
        </p:blipFill>
        <p:spPr>
          <a:xfrm>
            <a:off x="7786370" y="0"/>
            <a:ext cx="440563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9786620" y="0"/>
            <a:ext cx="2405380" cy="70866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3345180" y="163195"/>
            <a:ext cx="93706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挑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战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一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|        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挑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战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二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|        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挑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战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三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|          </a:t>
            </a:r>
            <a:r>
              <a:rPr lang="zh-CN" altLang="en-US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挑</a:t>
            </a:r>
            <a:r>
              <a:rPr lang="en-US" altLang="zh-CN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战</a:t>
            </a:r>
            <a:r>
              <a:rPr lang="en-US" altLang="zh-CN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四</a:t>
            </a:r>
            <a:endParaRPr lang="zh-CN" altLang="en-US" b="1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7" name="流程图: 摘录 6"/>
          <p:cNvSpPr/>
          <p:nvPr userDrawn="1"/>
        </p:nvSpPr>
        <p:spPr>
          <a:xfrm>
            <a:off x="10797540" y="594360"/>
            <a:ext cx="320040" cy="212090"/>
          </a:xfrm>
          <a:prstGeom prst="flowChartExtract">
            <a:avLst/>
          </a:prstGeom>
          <a:solidFill>
            <a:srgbClr val="C3C3C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汉仪雅酷黑 65W" panose="020B0604020202020204" charset="-122"/>
                <a:ea typeface="汉仪雅酷黑 65W" panose="020B0604020202020204" charset="-122"/>
                <a:sym typeface="汉仪雅酷黑 65W" panose="020B0604020202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>
              <a:defRPr>
                <a:latin typeface="汉仪雅酷黑 65W" panose="020B0604020202020204" charset="-122"/>
                <a:ea typeface="汉仪雅酷黑 65W" panose="020B0604020202020204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行文本_3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609600" y="533400"/>
            <a:ext cx="10972800" cy="6096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  <a:latin typeface="汉仪雅酷黑 65W" panose="020B0604020202020204" charset="-122"/>
                <a:ea typeface="汉仪雅酷黑 65W" panose="020B0604020202020204" charset="-122"/>
                <a:sym typeface="汉仪雅酷黑 65W" panose="020B0604020202020204" charset="-122"/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7" name="装饰  6"/>
          <p:cNvSpPr>
            <a:spLocks noGrp="1"/>
          </p:cNvSpPr>
          <p:nvPr>
            <p:ph type="body" idx="16392" hasCustomPrompt="1"/>
            <p:custDataLst>
              <p:tags r:id="rId3"/>
            </p:custDataLst>
          </p:nvPr>
        </p:nvSpPr>
        <p:spPr>
          <a:xfrm>
            <a:off x="609600" y="1524000"/>
            <a:ext cx="10972800" cy="1473200"/>
          </a:xfrm>
          <a:custGeom>
            <a:avLst/>
            <a:gdLst>
              <a:gd name="connisteX0" fmla="*/ 0 w 10972800"/>
              <a:gd name="connsiteY0" fmla="*/ 203200 h 1473200"/>
              <a:gd name="connisteX1" fmla="*/ 203200 w 10972800"/>
              <a:gd name="connsiteY1" fmla="*/ 0 h 1473200"/>
              <a:gd name="connisteX2" fmla="*/ 10769600 w 10972800"/>
              <a:gd name="connsiteY2" fmla="*/ 0 h 1473200"/>
              <a:gd name="connisteX3" fmla="*/ 10972800 w 10972800"/>
              <a:gd name="connsiteY3" fmla="*/ 203200 h 1473200"/>
              <a:gd name="connisteX4" fmla="*/ 10972800 w 10972800"/>
              <a:gd name="connsiteY4" fmla="*/ 1270000 h 1473200"/>
              <a:gd name="connisteX5" fmla="*/ 10769600 w 10972800"/>
              <a:gd name="connsiteY5" fmla="*/ 1473200 h 1473200"/>
              <a:gd name="connisteX6" fmla="*/ 203200 w 10972800"/>
              <a:gd name="connsiteY6" fmla="*/ 1473200 h 1473200"/>
              <a:gd name="connisteX7" fmla="*/ 0 w 10972800"/>
              <a:gd name="connsiteY7" fmla="*/ 1270000 h 1473200"/>
              <a:gd name="connisteX8" fmla="*/ 0 w 10972800"/>
              <a:gd name="connsiteY8" fmla="*/ 203200 h 147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0972800" h="1473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1270000"/>
                </a:lnTo>
                <a:cubicBezTo>
                  <a:pt x="10972800" y="1382224"/>
                  <a:pt x="10881824" y="1473200"/>
                  <a:pt x="10769600" y="1473200"/>
                </a:cubicBezTo>
                <a:lnTo>
                  <a:pt x="203200" y="1473200"/>
                </a:lnTo>
                <a:cubicBezTo>
                  <a:pt x="90976" y="1473200"/>
                  <a:pt x="0" y="1382224"/>
                  <a:pt x="0" y="12700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87" hasCustomPrompt="1"/>
            <p:custDataLst>
              <p:tags r:id="rId4"/>
            </p:custDataLst>
          </p:nvPr>
        </p:nvSpPr>
        <p:spPr>
          <a:xfrm>
            <a:off x="933450" y="1892300"/>
            <a:ext cx="876300" cy="736600"/>
          </a:xfrm>
          <a:prstGeom prst="rect">
            <a:avLst/>
          </a:prstGeo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58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01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6" hasCustomPrompt="1"/>
            <p:custDataLst>
              <p:tags r:id="rId5"/>
            </p:custDataLst>
          </p:nvPr>
        </p:nvSpPr>
        <p:spPr>
          <a:xfrm>
            <a:off x="2082800" y="1955800"/>
            <a:ext cx="9194800" cy="6096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  <a:endParaRPr lang="zh-CN" altLang="en-US"/>
          </a:p>
        </p:txBody>
      </p:sp>
      <p:sp>
        <p:nvSpPr>
          <p:cNvPr id="10" name="装饰  9"/>
          <p:cNvSpPr>
            <a:spLocks noGrp="1"/>
          </p:cNvSpPr>
          <p:nvPr>
            <p:ph type="body" idx="16393" hasCustomPrompt="1"/>
            <p:custDataLst>
              <p:tags r:id="rId6"/>
            </p:custDataLst>
          </p:nvPr>
        </p:nvSpPr>
        <p:spPr>
          <a:xfrm>
            <a:off x="609600" y="3149600"/>
            <a:ext cx="10972800" cy="1473200"/>
          </a:xfrm>
          <a:custGeom>
            <a:avLst/>
            <a:gdLst>
              <a:gd name="connisteX0" fmla="*/ 0 w 10972800"/>
              <a:gd name="connsiteY0" fmla="*/ 203200 h 1473200"/>
              <a:gd name="connisteX1" fmla="*/ 203200 w 10972800"/>
              <a:gd name="connsiteY1" fmla="*/ 0 h 1473200"/>
              <a:gd name="connisteX2" fmla="*/ 10769600 w 10972800"/>
              <a:gd name="connsiteY2" fmla="*/ 0 h 1473200"/>
              <a:gd name="connisteX3" fmla="*/ 10972800 w 10972800"/>
              <a:gd name="connsiteY3" fmla="*/ 203200 h 1473200"/>
              <a:gd name="connisteX4" fmla="*/ 10972800 w 10972800"/>
              <a:gd name="connsiteY4" fmla="*/ 1270000 h 1473200"/>
              <a:gd name="connisteX5" fmla="*/ 10769600 w 10972800"/>
              <a:gd name="connsiteY5" fmla="*/ 1473200 h 1473200"/>
              <a:gd name="connisteX6" fmla="*/ 203200 w 10972800"/>
              <a:gd name="connsiteY6" fmla="*/ 1473200 h 1473200"/>
              <a:gd name="connisteX7" fmla="*/ 0 w 10972800"/>
              <a:gd name="connsiteY7" fmla="*/ 1270000 h 1473200"/>
              <a:gd name="connisteX8" fmla="*/ 0 w 10972800"/>
              <a:gd name="connsiteY8" fmla="*/ 203200 h 147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0972800" h="1473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1270000"/>
                </a:lnTo>
                <a:cubicBezTo>
                  <a:pt x="10972800" y="1382224"/>
                  <a:pt x="10881824" y="1473200"/>
                  <a:pt x="10769600" y="1473200"/>
                </a:cubicBezTo>
                <a:lnTo>
                  <a:pt x="203200" y="1473200"/>
                </a:lnTo>
                <a:cubicBezTo>
                  <a:pt x="90976" y="1473200"/>
                  <a:pt x="0" y="1382224"/>
                  <a:pt x="0" y="12700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idx="16389" hasCustomPrompt="1"/>
            <p:custDataLst>
              <p:tags r:id="rId7"/>
            </p:custDataLst>
          </p:nvPr>
        </p:nvSpPr>
        <p:spPr>
          <a:xfrm>
            <a:off x="933450" y="3517900"/>
            <a:ext cx="876300" cy="736600"/>
          </a:xfrm>
          <a:prstGeom prst="rect">
            <a:avLst/>
          </a:prstGeo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58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02</a:t>
            </a:r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idx="16388" hasCustomPrompt="1"/>
            <p:custDataLst>
              <p:tags r:id="rId8"/>
            </p:custDataLst>
          </p:nvPr>
        </p:nvSpPr>
        <p:spPr>
          <a:xfrm>
            <a:off x="2082800" y="3581400"/>
            <a:ext cx="9194800" cy="6096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  <a:endParaRPr lang="zh-CN" altLang="en-US"/>
          </a:p>
        </p:txBody>
      </p:sp>
      <p:sp>
        <p:nvSpPr>
          <p:cNvPr id="13" name="装饰  2"/>
          <p:cNvSpPr>
            <a:spLocks noGrp="1"/>
          </p:cNvSpPr>
          <p:nvPr>
            <p:ph type="body" idx="16394" hasCustomPrompt="1"/>
            <p:custDataLst>
              <p:tags r:id="rId9"/>
            </p:custDataLst>
          </p:nvPr>
        </p:nvSpPr>
        <p:spPr>
          <a:xfrm>
            <a:off x="609600" y="4775200"/>
            <a:ext cx="10972800" cy="1473200"/>
          </a:xfrm>
          <a:custGeom>
            <a:avLst/>
            <a:gdLst>
              <a:gd name="connisteX0" fmla="*/ 0 w 10972800"/>
              <a:gd name="connsiteY0" fmla="*/ 203200 h 1473200"/>
              <a:gd name="connisteX1" fmla="*/ 203200 w 10972800"/>
              <a:gd name="connsiteY1" fmla="*/ 0 h 1473200"/>
              <a:gd name="connisteX2" fmla="*/ 10769600 w 10972800"/>
              <a:gd name="connsiteY2" fmla="*/ 0 h 1473200"/>
              <a:gd name="connisteX3" fmla="*/ 10972800 w 10972800"/>
              <a:gd name="connsiteY3" fmla="*/ 203200 h 1473200"/>
              <a:gd name="connisteX4" fmla="*/ 10972800 w 10972800"/>
              <a:gd name="connsiteY4" fmla="*/ 1270000 h 1473200"/>
              <a:gd name="connisteX5" fmla="*/ 10769600 w 10972800"/>
              <a:gd name="connsiteY5" fmla="*/ 1473200 h 1473200"/>
              <a:gd name="connisteX6" fmla="*/ 203200 w 10972800"/>
              <a:gd name="connsiteY6" fmla="*/ 1473200 h 1473200"/>
              <a:gd name="connisteX7" fmla="*/ 0 w 10972800"/>
              <a:gd name="connsiteY7" fmla="*/ 1270000 h 1473200"/>
              <a:gd name="connisteX8" fmla="*/ 0 w 10972800"/>
              <a:gd name="connsiteY8" fmla="*/ 203200 h 147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0972800" h="1473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1270000"/>
                </a:lnTo>
                <a:cubicBezTo>
                  <a:pt x="10972800" y="1382224"/>
                  <a:pt x="10881824" y="1473200"/>
                  <a:pt x="10769600" y="1473200"/>
                </a:cubicBezTo>
                <a:lnTo>
                  <a:pt x="203200" y="1473200"/>
                </a:lnTo>
                <a:cubicBezTo>
                  <a:pt x="90976" y="1473200"/>
                  <a:pt x="0" y="1382224"/>
                  <a:pt x="0" y="12700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91" hasCustomPrompt="1"/>
            <p:custDataLst>
              <p:tags r:id="rId10"/>
            </p:custDataLst>
          </p:nvPr>
        </p:nvSpPr>
        <p:spPr>
          <a:xfrm>
            <a:off x="933450" y="5143500"/>
            <a:ext cx="876300" cy="736600"/>
          </a:xfrm>
          <a:prstGeom prst="rect">
            <a:avLst/>
          </a:prstGeo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58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03</a:t>
            </a:r>
            <a:endParaRPr lang="zh-CN" altLang="en-US"/>
          </a:p>
        </p:txBody>
      </p:sp>
      <p:sp>
        <p:nvSpPr>
          <p:cNvPr id="15" name="文本占位符 14"/>
          <p:cNvSpPr>
            <a:spLocks noGrp="1"/>
          </p:cNvSpPr>
          <p:nvPr>
            <p:ph type="body" idx="16390" hasCustomPrompt="1"/>
            <p:custDataLst>
              <p:tags r:id="rId11"/>
            </p:custDataLst>
          </p:nvPr>
        </p:nvSpPr>
        <p:spPr>
          <a:xfrm>
            <a:off x="2082800" y="5207000"/>
            <a:ext cx="9194800" cy="6096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列图标配文_3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609600" y="533400"/>
            <a:ext cx="10972800" cy="6096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  <a:latin typeface="汉仪雅酷黑 65W" panose="020B0604020202020204" charset="-122"/>
                <a:ea typeface="汉仪雅酷黑 65W" panose="020B0604020202020204" charset="-122"/>
                <a:sym typeface="汉仪雅酷黑 65W" panose="020B0604020202020204" charset="-122"/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idx="16392" hasCustomPrompt="1"/>
            <p:custDataLst>
              <p:tags r:id="rId3"/>
            </p:custDataLst>
          </p:nvPr>
        </p:nvSpPr>
        <p:spPr>
          <a:xfrm>
            <a:off x="1473200" y="1803400"/>
            <a:ext cx="1524000" cy="152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86" hasCustomPrompt="1"/>
            <p:custDataLst>
              <p:tags r:id="rId4"/>
            </p:custDataLst>
          </p:nvPr>
        </p:nvSpPr>
        <p:spPr>
          <a:xfrm>
            <a:off x="609600" y="3581400"/>
            <a:ext cx="3251200" cy="4064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609600" y="4140200"/>
            <a:ext cx="3251200" cy="18288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  <a:endParaRPr lang="zh-CN" altLang="en-US"/>
          </a:p>
        </p:txBody>
      </p:sp>
      <p:sp>
        <p:nvSpPr>
          <p:cNvPr id="10" name="图片占位符 9"/>
          <p:cNvSpPr>
            <a:spLocks noGrp="1"/>
          </p:cNvSpPr>
          <p:nvPr>
            <p:ph type="pic" idx="16393" hasCustomPrompt="1"/>
            <p:custDataLst>
              <p:tags r:id="rId6"/>
            </p:custDataLst>
          </p:nvPr>
        </p:nvSpPr>
        <p:spPr>
          <a:xfrm>
            <a:off x="5334000" y="1803400"/>
            <a:ext cx="1524000" cy="152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idx="16388" hasCustomPrompt="1"/>
            <p:custDataLst>
              <p:tags r:id="rId7"/>
            </p:custDataLst>
          </p:nvPr>
        </p:nvSpPr>
        <p:spPr>
          <a:xfrm>
            <a:off x="4470400" y="3581400"/>
            <a:ext cx="3251200" cy="4064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idx="16389" hasCustomPrompt="1"/>
            <p:custDataLst>
              <p:tags r:id="rId8"/>
            </p:custDataLst>
          </p:nvPr>
        </p:nvSpPr>
        <p:spPr>
          <a:xfrm>
            <a:off x="4470400" y="4140200"/>
            <a:ext cx="3251200" cy="18288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idx="16394" hasCustomPrompt="1"/>
            <p:custDataLst>
              <p:tags r:id="rId9"/>
            </p:custDataLst>
          </p:nvPr>
        </p:nvSpPr>
        <p:spPr>
          <a:xfrm>
            <a:off x="9194800" y="1803400"/>
            <a:ext cx="1524000" cy="1524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90" hasCustomPrompt="1"/>
            <p:custDataLst>
              <p:tags r:id="rId10"/>
            </p:custDataLst>
          </p:nvPr>
        </p:nvSpPr>
        <p:spPr>
          <a:xfrm>
            <a:off x="8331200" y="3581400"/>
            <a:ext cx="3251200" cy="4064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  <a:endParaRPr lang="zh-CN" altLang="en-US"/>
          </a:p>
        </p:txBody>
      </p:sp>
      <p:sp>
        <p:nvSpPr>
          <p:cNvPr id="15" name="文本占位符 14"/>
          <p:cNvSpPr>
            <a:spLocks noGrp="1"/>
          </p:cNvSpPr>
          <p:nvPr>
            <p:ph type="body" idx="16391" hasCustomPrompt="1"/>
            <p:custDataLst>
              <p:tags r:id="rId11"/>
            </p:custDataLst>
          </p:nvPr>
        </p:nvSpPr>
        <p:spPr>
          <a:xfrm>
            <a:off x="8331200" y="4140200"/>
            <a:ext cx="3251200" cy="18288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行文本_4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609600" y="533400"/>
            <a:ext cx="10972800" cy="6096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  <a:latin typeface="汉仪雅酷黑 65W" panose="020B0604020202020204" charset="-122"/>
                <a:ea typeface="汉仪雅酷黑 65W" panose="020B0604020202020204" charset="-122"/>
                <a:sym typeface="汉仪雅酷黑 65W" panose="020B0604020202020204" charset="-122"/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7" name="装饰  6"/>
          <p:cNvSpPr>
            <a:spLocks noGrp="1"/>
          </p:cNvSpPr>
          <p:nvPr>
            <p:ph type="body" idx="16394" hasCustomPrompt="1"/>
            <p:custDataLst>
              <p:tags r:id="rId3"/>
            </p:custDataLst>
          </p:nvPr>
        </p:nvSpPr>
        <p:spPr>
          <a:xfrm>
            <a:off x="609600" y="1524000"/>
            <a:ext cx="5334000" cy="2209800"/>
          </a:xfrm>
          <a:custGeom>
            <a:avLst/>
            <a:gdLst>
              <a:gd name="connisteX0" fmla="*/ 0 w 5334000"/>
              <a:gd name="connsiteY0" fmla="*/ 203200 h 2209800"/>
              <a:gd name="connisteX1" fmla="*/ 203200 w 5334000"/>
              <a:gd name="connsiteY1" fmla="*/ 0 h 2209800"/>
              <a:gd name="connisteX2" fmla="*/ 5130800 w 5334000"/>
              <a:gd name="connsiteY2" fmla="*/ 0 h 2209800"/>
              <a:gd name="connisteX3" fmla="*/ 5334000 w 5334000"/>
              <a:gd name="connsiteY3" fmla="*/ 203200 h 2209800"/>
              <a:gd name="connisteX4" fmla="*/ 5334000 w 5334000"/>
              <a:gd name="connsiteY4" fmla="*/ 2006600 h 2209800"/>
              <a:gd name="connisteX5" fmla="*/ 5130800 w 5334000"/>
              <a:gd name="connsiteY5" fmla="*/ 2209800 h 2209800"/>
              <a:gd name="connisteX6" fmla="*/ 203200 w 5334000"/>
              <a:gd name="connsiteY6" fmla="*/ 2209800 h 2209800"/>
              <a:gd name="connisteX7" fmla="*/ 0 w 5334000"/>
              <a:gd name="connsiteY7" fmla="*/ 2006600 h 2209800"/>
              <a:gd name="connisteX8" fmla="*/ 0 w 5334000"/>
              <a:gd name="connsiteY8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334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2006600"/>
                </a:lnTo>
                <a:cubicBezTo>
                  <a:pt x="5334000" y="2118824"/>
                  <a:pt x="5243024" y="2209800"/>
                  <a:pt x="5130800" y="2209800"/>
                </a:cubicBez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87" hasCustomPrompt="1"/>
            <p:custDataLst>
              <p:tags r:id="rId4"/>
            </p:custDataLst>
          </p:nvPr>
        </p:nvSpPr>
        <p:spPr>
          <a:xfrm>
            <a:off x="933450" y="1955800"/>
            <a:ext cx="876300" cy="736600"/>
          </a:xfrm>
          <a:prstGeom prst="rect">
            <a:avLst/>
          </a:prstGeo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58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01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6" hasCustomPrompt="1"/>
            <p:custDataLst>
              <p:tags r:id="rId5"/>
            </p:custDataLst>
          </p:nvPr>
        </p:nvSpPr>
        <p:spPr>
          <a:xfrm>
            <a:off x="2082800" y="1866900"/>
            <a:ext cx="3556000" cy="15240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  <a:endParaRPr lang="zh-CN" altLang="en-US"/>
          </a:p>
        </p:txBody>
      </p:sp>
      <p:sp>
        <p:nvSpPr>
          <p:cNvPr id="10" name="装饰  9"/>
          <p:cNvSpPr>
            <a:spLocks noGrp="1"/>
          </p:cNvSpPr>
          <p:nvPr>
            <p:ph type="body" idx="16395" hasCustomPrompt="1"/>
            <p:custDataLst>
              <p:tags r:id="rId6"/>
            </p:custDataLst>
          </p:nvPr>
        </p:nvSpPr>
        <p:spPr>
          <a:xfrm>
            <a:off x="6248400" y="1524000"/>
            <a:ext cx="5334000" cy="2209800"/>
          </a:xfrm>
          <a:custGeom>
            <a:avLst/>
            <a:gdLst>
              <a:gd name="connisteX0" fmla="*/ 0 w 5334000"/>
              <a:gd name="connsiteY0" fmla="*/ 203200 h 2209800"/>
              <a:gd name="connisteX1" fmla="*/ 203200 w 5334000"/>
              <a:gd name="connsiteY1" fmla="*/ 0 h 2209800"/>
              <a:gd name="connisteX2" fmla="*/ 5130800 w 5334000"/>
              <a:gd name="connsiteY2" fmla="*/ 0 h 2209800"/>
              <a:gd name="connisteX3" fmla="*/ 5334000 w 5334000"/>
              <a:gd name="connsiteY3" fmla="*/ 203200 h 2209800"/>
              <a:gd name="connisteX4" fmla="*/ 5334000 w 5334000"/>
              <a:gd name="connsiteY4" fmla="*/ 2006600 h 2209800"/>
              <a:gd name="connisteX5" fmla="*/ 5130800 w 5334000"/>
              <a:gd name="connsiteY5" fmla="*/ 2209800 h 2209800"/>
              <a:gd name="connisteX6" fmla="*/ 203200 w 5334000"/>
              <a:gd name="connsiteY6" fmla="*/ 2209800 h 2209800"/>
              <a:gd name="connisteX7" fmla="*/ 0 w 5334000"/>
              <a:gd name="connsiteY7" fmla="*/ 2006600 h 2209800"/>
              <a:gd name="connisteX8" fmla="*/ 0 w 5334000"/>
              <a:gd name="connsiteY8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334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2006600"/>
                </a:lnTo>
                <a:cubicBezTo>
                  <a:pt x="5334000" y="2118824"/>
                  <a:pt x="5243024" y="2209800"/>
                  <a:pt x="5130800" y="2209800"/>
                </a:cubicBez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idx="16389" hasCustomPrompt="1"/>
            <p:custDataLst>
              <p:tags r:id="rId7"/>
            </p:custDataLst>
          </p:nvPr>
        </p:nvSpPr>
        <p:spPr>
          <a:xfrm>
            <a:off x="6572250" y="1955800"/>
            <a:ext cx="876300" cy="736600"/>
          </a:xfrm>
          <a:prstGeom prst="rect">
            <a:avLst/>
          </a:prstGeo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58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02</a:t>
            </a:r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idx="16388" hasCustomPrompt="1"/>
            <p:custDataLst>
              <p:tags r:id="rId8"/>
            </p:custDataLst>
          </p:nvPr>
        </p:nvSpPr>
        <p:spPr>
          <a:xfrm>
            <a:off x="7721600" y="1866900"/>
            <a:ext cx="3556000" cy="15240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  <a:endParaRPr lang="zh-CN" altLang="en-US"/>
          </a:p>
        </p:txBody>
      </p:sp>
      <p:sp>
        <p:nvSpPr>
          <p:cNvPr id="13" name="装饰  2"/>
          <p:cNvSpPr>
            <a:spLocks noGrp="1"/>
          </p:cNvSpPr>
          <p:nvPr>
            <p:ph type="body" idx="16396" hasCustomPrompt="1"/>
            <p:custDataLst>
              <p:tags r:id="rId9"/>
            </p:custDataLst>
          </p:nvPr>
        </p:nvSpPr>
        <p:spPr>
          <a:xfrm>
            <a:off x="609600" y="4038600"/>
            <a:ext cx="5334000" cy="2209800"/>
          </a:xfrm>
          <a:custGeom>
            <a:avLst/>
            <a:gdLst>
              <a:gd name="connisteX0" fmla="*/ 0 w 5334000"/>
              <a:gd name="connsiteY0" fmla="*/ 203200 h 2209800"/>
              <a:gd name="connisteX1" fmla="*/ 203200 w 5334000"/>
              <a:gd name="connsiteY1" fmla="*/ 0 h 2209800"/>
              <a:gd name="connisteX2" fmla="*/ 5130800 w 5334000"/>
              <a:gd name="connsiteY2" fmla="*/ 0 h 2209800"/>
              <a:gd name="connisteX3" fmla="*/ 5334000 w 5334000"/>
              <a:gd name="connsiteY3" fmla="*/ 203200 h 2209800"/>
              <a:gd name="connisteX4" fmla="*/ 5334000 w 5334000"/>
              <a:gd name="connsiteY4" fmla="*/ 2006600 h 2209800"/>
              <a:gd name="connisteX5" fmla="*/ 5130800 w 5334000"/>
              <a:gd name="connsiteY5" fmla="*/ 2209800 h 2209800"/>
              <a:gd name="connisteX6" fmla="*/ 203200 w 5334000"/>
              <a:gd name="connsiteY6" fmla="*/ 2209800 h 2209800"/>
              <a:gd name="connisteX7" fmla="*/ 0 w 5334000"/>
              <a:gd name="connsiteY7" fmla="*/ 2006600 h 2209800"/>
              <a:gd name="connisteX8" fmla="*/ 0 w 5334000"/>
              <a:gd name="connsiteY8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334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2006600"/>
                </a:lnTo>
                <a:cubicBezTo>
                  <a:pt x="5334000" y="2118824"/>
                  <a:pt x="5243024" y="2209800"/>
                  <a:pt x="5130800" y="2209800"/>
                </a:cubicBez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91" hasCustomPrompt="1"/>
            <p:custDataLst>
              <p:tags r:id="rId10"/>
            </p:custDataLst>
          </p:nvPr>
        </p:nvSpPr>
        <p:spPr>
          <a:xfrm>
            <a:off x="933450" y="4470400"/>
            <a:ext cx="876300" cy="736600"/>
          </a:xfrm>
          <a:prstGeom prst="rect">
            <a:avLst/>
          </a:prstGeo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58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03</a:t>
            </a:r>
            <a:endParaRPr lang="zh-CN" altLang="en-US"/>
          </a:p>
        </p:txBody>
      </p:sp>
      <p:sp>
        <p:nvSpPr>
          <p:cNvPr id="15" name="文本占位符 14"/>
          <p:cNvSpPr>
            <a:spLocks noGrp="1"/>
          </p:cNvSpPr>
          <p:nvPr>
            <p:ph type="body" idx="16390" hasCustomPrompt="1"/>
            <p:custDataLst>
              <p:tags r:id="rId11"/>
            </p:custDataLst>
          </p:nvPr>
        </p:nvSpPr>
        <p:spPr>
          <a:xfrm>
            <a:off x="2082800" y="4381500"/>
            <a:ext cx="3556000" cy="15240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  <a:endParaRPr lang="zh-CN" altLang="en-US"/>
          </a:p>
        </p:txBody>
      </p:sp>
      <p:sp>
        <p:nvSpPr>
          <p:cNvPr id="16" name="装饰  5"/>
          <p:cNvSpPr>
            <a:spLocks noGrp="1"/>
          </p:cNvSpPr>
          <p:nvPr>
            <p:ph type="body" idx="16397" hasCustomPrompt="1"/>
            <p:custDataLst>
              <p:tags r:id="rId12"/>
            </p:custDataLst>
          </p:nvPr>
        </p:nvSpPr>
        <p:spPr>
          <a:xfrm>
            <a:off x="6248400" y="4038600"/>
            <a:ext cx="5334000" cy="2209800"/>
          </a:xfrm>
          <a:custGeom>
            <a:avLst/>
            <a:gdLst>
              <a:gd name="connisteX0" fmla="*/ 0 w 5334000"/>
              <a:gd name="connsiteY0" fmla="*/ 203200 h 2209800"/>
              <a:gd name="connisteX1" fmla="*/ 203200 w 5334000"/>
              <a:gd name="connsiteY1" fmla="*/ 0 h 2209800"/>
              <a:gd name="connisteX2" fmla="*/ 5130800 w 5334000"/>
              <a:gd name="connsiteY2" fmla="*/ 0 h 2209800"/>
              <a:gd name="connisteX3" fmla="*/ 5334000 w 5334000"/>
              <a:gd name="connsiteY3" fmla="*/ 203200 h 2209800"/>
              <a:gd name="connisteX4" fmla="*/ 5334000 w 5334000"/>
              <a:gd name="connsiteY4" fmla="*/ 2006600 h 2209800"/>
              <a:gd name="connisteX5" fmla="*/ 5130800 w 5334000"/>
              <a:gd name="connsiteY5" fmla="*/ 2209800 h 2209800"/>
              <a:gd name="connisteX6" fmla="*/ 203200 w 5334000"/>
              <a:gd name="connsiteY6" fmla="*/ 2209800 h 2209800"/>
              <a:gd name="connisteX7" fmla="*/ 0 w 5334000"/>
              <a:gd name="connsiteY7" fmla="*/ 2006600 h 2209800"/>
              <a:gd name="connisteX8" fmla="*/ 0 w 5334000"/>
              <a:gd name="connsiteY8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334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2006600"/>
                </a:lnTo>
                <a:cubicBezTo>
                  <a:pt x="5334000" y="2118824"/>
                  <a:pt x="5243024" y="2209800"/>
                  <a:pt x="5130800" y="2209800"/>
                </a:cubicBez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7" name="文本占位符 16"/>
          <p:cNvSpPr>
            <a:spLocks noGrp="1"/>
          </p:cNvSpPr>
          <p:nvPr>
            <p:ph type="body" idx="16393" hasCustomPrompt="1"/>
            <p:custDataLst>
              <p:tags r:id="rId13"/>
            </p:custDataLst>
          </p:nvPr>
        </p:nvSpPr>
        <p:spPr>
          <a:xfrm>
            <a:off x="6572250" y="4470400"/>
            <a:ext cx="876300" cy="736600"/>
          </a:xfrm>
          <a:prstGeom prst="rect">
            <a:avLst/>
          </a:prstGeo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58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04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2" hasCustomPrompt="1"/>
            <p:custDataLst>
              <p:tags r:id="rId14"/>
            </p:custDataLst>
          </p:nvPr>
        </p:nvSpPr>
        <p:spPr>
          <a:xfrm>
            <a:off x="7721600" y="4381500"/>
            <a:ext cx="3556000" cy="15240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列文本_2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609600" y="533400"/>
            <a:ext cx="10972800" cy="6096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609600" y="1524000"/>
            <a:ext cx="5334000" cy="4064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  <a:endParaRPr lang="zh-CN" altLang="en-US"/>
          </a:p>
        </p:txBody>
      </p:sp>
      <p:sp>
        <p:nvSpPr>
          <p:cNvPr id="8" name="装饰  7"/>
          <p:cNvSpPr>
            <a:spLocks noGrp="1"/>
          </p:cNvSpPr>
          <p:nvPr>
            <p:ph type="body" idx="16390" hasCustomPrompt="1"/>
            <p:custDataLst>
              <p:tags r:id="rId4"/>
            </p:custDataLst>
          </p:nvPr>
        </p:nvSpPr>
        <p:spPr>
          <a:xfrm>
            <a:off x="609600" y="2082800"/>
            <a:ext cx="5334000" cy="4165600"/>
          </a:xfrm>
          <a:custGeom>
            <a:avLst/>
            <a:gdLst>
              <a:gd name="connisteX0" fmla="*/ 0 w 5334000"/>
              <a:gd name="connsiteY0" fmla="*/ 203200 h 4165600"/>
              <a:gd name="connisteX1" fmla="*/ 203200 w 5334000"/>
              <a:gd name="connsiteY1" fmla="*/ 0 h 4165600"/>
              <a:gd name="connisteX2" fmla="*/ 5130800 w 5334000"/>
              <a:gd name="connsiteY2" fmla="*/ 0 h 4165600"/>
              <a:gd name="connisteX3" fmla="*/ 5334000 w 5334000"/>
              <a:gd name="connsiteY3" fmla="*/ 203200 h 4165600"/>
              <a:gd name="connisteX4" fmla="*/ 5334000 w 5334000"/>
              <a:gd name="connsiteY4" fmla="*/ 3962400 h 4165600"/>
              <a:gd name="connisteX5" fmla="*/ 5130800 w 5334000"/>
              <a:gd name="connsiteY5" fmla="*/ 4165600 h 4165600"/>
              <a:gd name="connisteX6" fmla="*/ 203200 w 5334000"/>
              <a:gd name="connsiteY6" fmla="*/ 4165600 h 4165600"/>
              <a:gd name="connisteX7" fmla="*/ 0 w 5334000"/>
              <a:gd name="connsiteY7" fmla="*/ 3962400 h 4165600"/>
              <a:gd name="connisteX8" fmla="*/ 0 w 5334000"/>
              <a:gd name="connsiteY8" fmla="*/ 203200 h 4165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334000" h="4165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3962400"/>
                </a:lnTo>
                <a:cubicBezTo>
                  <a:pt x="5334000" y="4074624"/>
                  <a:pt x="5243024" y="4165600"/>
                  <a:pt x="5130800" y="4165600"/>
                </a:cubicBezTo>
                <a:lnTo>
                  <a:pt x="203200" y="4165600"/>
                </a:lnTo>
                <a:cubicBezTo>
                  <a:pt x="90976" y="4165600"/>
                  <a:pt x="0" y="4074624"/>
                  <a:pt x="0" y="39624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914400" y="2641600"/>
            <a:ext cx="4724400" cy="30480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6388" hasCustomPrompt="1"/>
            <p:custDataLst>
              <p:tags r:id="rId6"/>
            </p:custDataLst>
          </p:nvPr>
        </p:nvSpPr>
        <p:spPr>
          <a:xfrm>
            <a:off x="6248400" y="1524000"/>
            <a:ext cx="5334000" cy="4064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  <a:endParaRPr lang="zh-CN" altLang="en-US"/>
          </a:p>
        </p:txBody>
      </p:sp>
      <p:sp>
        <p:nvSpPr>
          <p:cNvPr id="11" name="装饰  0"/>
          <p:cNvSpPr>
            <a:spLocks noGrp="1"/>
          </p:cNvSpPr>
          <p:nvPr>
            <p:ph type="body" idx="16391" hasCustomPrompt="1"/>
            <p:custDataLst>
              <p:tags r:id="rId7"/>
            </p:custDataLst>
          </p:nvPr>
        </p:nvSpPr>
        <p:spPr>
          <a:xfrm>
            <a:off x="6248400" y="2082800"/>
            <a:ext cx="5334000" cy="4165600"/>
          </a:xfrm>
          <a:custGeom>
            <a:avLst/>
            <a:gdLst>
              <a:gd name="connisteX0" fmla="*/ 0 w 5334000"/>
              <a:gd name="connsiteY0" fmla="*/ 203200 h 4165600"/>
              <a:gd name="connisteX1" fmla="*/ 203200 w 5334000"/>
              <a:gd name="connsiteY1" fmla="*/ 0 h 4165600"/>
              <a:gd name="connisteX2" fmla="*/ 5130800 w 5334000"/>
              <a:gd name="connsiteY2" fmla="*/ 0 h 4165600"/>
              <a:gd name="connisteX3" fmla="*/ 5334000 w 5334000"/>
              <a:gd name="connsiteY3" fmla="*/ 203200 h 4165600"/>
              <a:gd name="connisteX4" fmla="*/ 5334000 w 5334000"/>
              <a:gd name="connsiteY4" fmla="*/ 3962400 h 4165600"/>
              <a:gd name="connisteX5" fmla="*/ 5130800 w 5334000"/>
              <a:gd name="connsiteY5" fmla="*/ 4165600 h 4165600"/>
              <a:gd name="connisteX6" fmla="*/ 203200 w 5334000"/>
              <a:gd name="connsiteY6" fmla="*/ 4165600 h 4165600"/>
              <a:gd name="connisteX7" fmla="*/ 0 w 5334000"/>
              <a:gd name="connsiteY7" fmla="*/ 3962400 h 4165600"/>
              <a:gd name="connisteX8" fmla="*/ 0 w 5334000"/>
              <a:gd name="connsiteY8" fmla="*/ 203200 h 4165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334000" h="4165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3962400"/>
                </a:lnTo>
                <a:cubicBezTo>
                  <a:pt x="5334000" y="4074624"/>
                  <a:pt x="5243024" y="4165600"/>
                  <a:pt x="5130800" y="4165600"/>
                </a:cubicBezTo>
                <a:lnTo>
                  <a:pt x="203200" y="4165600"/>
                </a:lnTo>
                <a:cubicBezTo>
                  <a:pt x="90976" y="4165600"/>
                  <a:pt x="0" y="4074624"/>
                  <a:pt x="0" y="39624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idx="16389" hasCustomPrompt="1"/>
            <p:custDataLst>
              <p:tags r:id="rId8"/>
            </p:custDataLst>
          </p:nvPr>
        </p:nvSpPr>
        <p:spPr>
          <a:xfrm>
            <a:off x="6553200" y="2641600"/>
            <a:ext cx="4724400" cy="30480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文右内容_1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609600" y="533400"/>
            <a:ext cx="10972800" cy="6096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6387" hasCustomPrompt="1"/>
            <p:custDataLst>
              <p:tags r:id="rId3"/>
            </p:custDataLst>
          </p:nvPr>
        </p:nvSpPr>
        <p:spPr>
          <a:xfrm>
            <a:off x="6096000" y="1524000"/>
            <a:ext cx="5486400" cy="4724400"/>
          </a:xfrm>
          <a:custGeom>
            <a:avLst/>
            <a:gdLst>
              <a:gd name="connisteX0" fmla="*/ 0 w 5486400"/>
              <a:gd name="connsiteY0" fmla="*/ 203200 h 4724400"/>
              <a:gd name="connisteX1" fmla="*/ 203200 w 5486400"/>
              <a:gd name="connsiteY1" fmla="*/ 0 h 4724400"/>
              <a:gd name="connisteX2" fmla="*/ 5283200 w 5486400"/>
              <a:gd name="connsiteY2" fmla="*/ 0 h 4724400"/>
              <a:gd name="connisteX3" fmla="*/ 5486400 w 5486400"/>
              <a:gd name="connsiteY3" fmla="*/ 203200 h 4724400"/>
              <a:gd name="connisteX4" fmla="*/ 5486400 w 5486400"/>
              <a:gd name="connsiteY4" fmla="*/ 4521200 h 4724400"/>
              <a:gd name="connisteX5" fmla="*/ 5283200 w 5486400"/>
              <a:gd name="connsiteY5" fmla="*/ 4724400 h 4724400"/>
              <a:gd name="connisteX6" fmla="*/ 203200 w 5486400"/>
              <a:gd name="connsiteY6" fmla="*/ 4724400 h 4724400"/>
              <a:gd name="connisteX7" fmla="*/ 0 w 5486400"/>
              <a:gd name="connsiteY7" fmla="*/ 4521200 h 4724400"/>
              <a:gd name="connisteX8" fmla="*/ 0 w 5486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486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283200" y="0"/>
                </a:lnTo>
                <a:cubicBezTo>
                  <a:pt x="5395424" y="0"/>
                  <a:pt x="5486400" y="90976"/>
                  <a:pt x="5486400" y="203200"/>
                </a:cubicBezTo>
                <a:lnTo>
                  <a:pt x="5486400" y="4521200"/>
                </a:lnTo>
                <a:cubicBezTo>
                  <a:pt x="5486400" y="4633424"/>
                  <a:pt x="5395424" y="4724400"/>
                  <a:pt x="5283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86" hasCustomPrompt="1"/>
            <p:custDataLst>
              <p:tags r:id="rId4"/>
            </p:custDataLst>
          </p:nvPr>
        </p:nvSpPr>
        <p:spPr>
          <a:xfrm>
            <a:off x="609600" y="1524000"/>
            <a:ext cx="5029200" cy="4724400"/>
          </a:xfrm>
          <a:prstGeom prst="rect">
            <a:avLst/>
          </a:prstGeo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单击此处添加正文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段文本_1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1219200" y="2590800"/>
            <a:ext cx="9753600" cy="6096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ctr"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1219200" y="3352800"/>
            <a:ext cx="9753600" cy="9144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单击此处添加正文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行左内容右文_2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609600" y="533400"/>
            <a:ext cx="10972800" cy="6096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6390" hasCustomPrompt="1"/>
            <p:custDataLst>
              <p:tags r:id="rId3"/>
            </p:custDataLst>
          </p:nvPr>
        </p:nvSpPr>
        <p:spPr>
          <a:xfrm>
            <a:off x="609600" y="1524000"/>
            <a:ext cx="5588000" cy="2209800"/>
          </a:xfrm>
          <a:custGeom>
            <a:avLst/>
            <a:gdLst>
              <a:gd name="connisteX0" fmla="*/ 0 w 5588000"/>
              <a:gd name="connsiteY0" fmla="*/ 203200 h 2209800"/>
              <a:gd name="connisteX1" fmla="*/ 203200 w 5588000"/>
              <a:gd name="connsiteY1" fmla="*/ 0 h 2209800"/>
              <a:gd name="connisteX2" fmla="*/ 5384800 w 5588000"/>
              <a:gd name="connsiteY2" fmla="*/ 0 h 2209800"/>
              <a:gd name="connisteX3" fmla="*/ 5588000 w 5588000"/>
              <a:gd name="connsiteY3" fmla="*/ 203200 h 2209800"/>
              <a:gd name="connisteX4" fmla="*/ 5588000 w 5588000"/>
              <a:gd name="connsiteY4" fmla="*/ 2006600 h 2209800"/>
              <a:gd name="connisteX5" fmla="*/ 5384800 w 5588000"/>
              <a:gd name="connsiteY5" fmla="*/ 2209800 h 2209800"/>
              <a:gd name="connisteX6" fmla="*/ 203200 w 5588000"/>
              <a:gd name="connsiteY6" fmla="*/ 2209800 h 2209800"/>
              <a:gd name="connisteX7" fmla="*/ 0 w 5588000"/>
              <a:gd name="connsiteY7" fmla="*/ 2006600 h 2209800"/>
              <a:gd name="connisteX8" fmla="*/ 0 w 5588000"/>
              <a:gd name="connsiteY8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588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384800" y="0"/>
                </a:lnTo>
                <a:cubicBezTo>
                  <a:pt x="5497024" y="0"/>
                  <a:pt x="5588000" y="90976"/>
                  <a:pt x="5588000" y="203200"/>
                </a:cubicBezTo>
                <a:lnTo>
                  <a:pt x="5588000" y="2006600"/>
                </a:lnTo>
                <a:cubicBezTo>
                  <a:pt x="5588000" y="2118824"/>
                  <a:pt x="5497024" y="2209800"/>
                  <a:pt x="5384800" y="2209800"/>
                </a:cubicBez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86" hasCustomPrompt="1"/>
            <p:custDataLst>
              <p:tags r:id="rId4"/>
            </p:custDataLst>
          </p:nvPr>
        </p:nvSpPr>
        <p:spPr>
          <a:xfrm>
            <a:off x="6502400" y="1524000"/>
            <a:ext cx="5080000" cy="4064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6502400" y="2082800"/>
            <a:ext cx="5080000" cy="15240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  <a:endParaRPr lang="zh-CN" altLang="en-US"/>
          </a:p>
        </p:txBody>
      </p:sp>
      <p:sp>
        <p:nvSpPr>
          <p:cNvPr id="10" name="内容占位符 9"/>
          <p:cNvSpPr>
            <a:spLocks noGrp="1"/>
          </p:cNvSpPr>
          <p:nvPr>
            <p:ph idx="16391" hasCustomPrompt="1"/>
            <p:custDataLst>
              <p:tags r:id="rId6"/>
            </p:custDataLst>
          </p:nvPr>
        </p:nvSpPr>
        <p:spPr>
          <a:xfrm>
            <a:off x="609600" y="4038600"/>
            <a:ext cx="5588000" cy="2209800"/>
          </a:xfrm>
          <a:custGeom>
            <a:avLst/>
            <a:gdLst>
              <a:gd name="connisteX0" fmla="*/ 0 w 5588000"/>
              <a:gd name="connsiteY0" fmla="*/ 203200 h 2209800"/>
              <a:gd name="connisteX1" fmla="*/ 203200 w 5588000"/>
              <a:gd name="connsiteY1" fmla="*/ 0 h 2209800"/>
              <a:gd name="connisteX2" fmla="*/ 5384800 w 5588000"/>
              <a:gd name="connsiteY2" fmla="*/ 0 h 2209800"/>
              <a:gd name="connisteX3" fmla="*/ 5588000 w 5588000"/>
              <a:gd name="connsiteY3" fmla="*/ 203200 h 2209800"/>
              <a:gd name="connisteX4" fmla="*/ 5588000 w 5588000"/>
              <a:gd name="connsiteY4" fmla="*/ 2006600 h 2209800"/>
              <a:gd name="connisteX5" fmla="*/ 5384800 w 5588000"/>
              <a:gd name="connsiteY5" fmla="*/ 2209800 h 2209800"/>
              <a:gd name="connisteX6" fmla="*/ 203200 w 5588000"/>
              <a:gd name="connsiteY6" fmla="*/ 2209800 h 2209800"/>
              <a:gd name="connisteX7" fmla="*/ 0 w 5588000"/>
              <a:gd name="connsiteY7" fmla="*/ 2006600 h 2209800"/>
              <a:gd name="connisteX8" fmla="*/ 0 w 5588000"/>
              <a:gd name="connsiteY8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588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384800" y="0"/>
                </a:lnTo>
                <a:cubicBezTo>
                  <a:pt x="5497024" y="0"/>
                  <a:pt x="5588000" y="90976"/>
                  <a:pt x="5588000" y="203200"/>
                </a:cubicBezTo>
                <a:lnTo>
                  <a:pt x="5588000" y="2006600"/>
                </a:lnTo>
                <a:cubicBezTo>
                  <a:pt x="5588000" y="2118824"/>
                  <a:pt x="5497024" y="2209800"/>
                  <a:pt x="5384800" y="2209800"/>
                </a:cubicBez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idx="16388" hasCustomPrompt="1"/>
            <p:custDataLst>
              <p:tags r:id="rId7"/>
            </p:custDataLst>
          </p:nvPr>
        </p:nvSpPr>
        <p:spPr>
          <a:xfrm>
            <a:off x="6502400" y="4038600"/>
            <a:ext cx="5080000" cy="4064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idx="16389" hasCustomPrompt="1"/>
            <p:custDataLst>
              <p:tags r:id="rId8"/>
            </p:custDataLst>
          </p:nvPr>
        </p:nvSpPr>
        <p:spPr>
          <a:xfrm>
            <a:off x="6502400" y="4597400"/>
            <a:ext cx="5080000" cy="15240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列文本_3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609600" y="533400"/>
            <a:ext cx="10972800" cy="6096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609600" y="1524000"/>
            <a:ext cx="3454400" cy="4064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  <a:endParaRPr lang="zh-CN" altLang="en-US"/>
          </a:p>
        </p:txBody>
      </p:sp>
      <p:sp>
        <p:nvSpPr>
          <p:cNvPr id="8" name="装饰  7"/>
          <p:cNvSpPr>
            <a:spLocks noGrp="1"/>
          </p:cNvSpPr>
          <p:nvPr>
            <p:ph type="body" idx="16392" hasCustomPrompt="1"/>
            <p:custDataLst>
              <p:tags r:id="rId4"/>
            </p:custDataLst>
          </p:nvPr>
        </p:nvSpPr>
        <p:spPr>
          <a:xfrm>
            <a:off x="609600" y="2082800"/>
            <a:ext cx="3454400" cy="4165600"/>
          </a:xfrm>
          <a:custGeom>
            <a:avLst/>
            <a:gdLst>
              <a:gd name="connisteX0" fmla="*/ 0 w 3454400"/>
              <a:gd name="connsiteY0" fmla="*/ 203200 h 4165600"/>
              <a:gd name="connisteX1" fmla="*/ 203200 w 3454400"/>
              <a:gd name="connsiteY1" fmla="*/ 0 h 4165600"/>
              <a:gd name="connisteX2" fmla="*/ 3251200 w 3454400"/>
              <a:gd name="connsiteY2" fmla="*/ 0 h 4165600"/>
              <a:gd name="connisteX3" fmla="*/ 3454400 w 3454400"/>
              <a:gd name="connsiteY3" fmla="*/ 203200 h 4165600"/>
              <a:gd name="connisteX4" fmla="*/ 3454400 w 3454400"/>
              <a:gd name="connsiteY4" fmla="*/ 3962400 h 4165600"/>
              <a:gd name="connisteX5" fmla="*/ 3251200 w 3454400"/>
              <a:gd name="connsiteY5" fmla="*/ 4165600 h 4165600"/>
              <a:gd name="connisteX6" fmla="*/ 203200 w 3454400"/>
              <a:gd name="connsiteY6" fmla="*/ 4165600 h 4165600"/>
              <a:gd name="connisteX7" fmla="*/ 0 w 3454400"/>
              <a:gd name="connsiteY7" fmla="*/ 3962400 h 4165600"/>
              <a:gd name="connisteX8" fmla="*/ 0 w 3454400"/>
              <a:gd name="connsiteY8" fmla="*/ 203200 h 4165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165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962400"/>
                </a:lnTo>
                <a:cubicBezTo>
                  <a:pt x="3454400" y="4074624"/>
                  <a:pt x="3363424" y="4165600"/>
                  <a:pt x="3251200" y="4165600"/>
                </a:cubicBezTo>
                <a:lnTo>
                  <a:pt x="203200" y="4165600"/>
                </a:lnTo>
                <a:cubicBezTo>
                  <a:pt x="90976" y="4165600"/>
                  <a:pt x="0" y="4074624"/>
                  <a:pt x="0" y="39624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914400" y="2641600"/>
            <a:ext cx="2844800" cy="30480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6388" hasCustomPrompt="1"/>
            <p:custDataLst>
              <p:tags r:id="rId6"/>
            </p:custDataLst>
          </p:nvPr>
        </p:nvSpPr>
        <p:spPr>
          <a:xfrm>
            <a:off x="4368800" y="1524000"/>
            <a:ext cx="3454400" cy="4064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  <a:endParaRPr lang="zh-CN" altLang="en-US"/>
          </a:p>
        </p:txBody>
      </p:sp>
      <p:sp>
        <p:nvSpPr>
          <p:cNvPr id="11" name="装饰  0"/>
          <p:cNvSpPr>
            <a:spLocks noGrp="1"/>
          </p:cNvSpPr>
          <p:nvPr>
            <p:ph type="body" idx="16393" hasCustomPrompt="1"/>
            <p:custDataLst>
              <p:tags r:id="rId7"/>
            </p:custDataLst>
          </p:nvPr>
        </p:nvSpPr>
        <p:spPr>
          <a:xfrm>
            <a:off x="4368800" y="2082800"/>
            <a:ext cx="3454400" cy="4165600"/>
          </a:xfrm>
          <a:custGeom>
            <a:avLst/>
            <a:gdLst>
              <a:gd name="connisteX0" fmla="*/ 0 w 3454400"/>
              <a:gd name="connsiteY0" fmla="*/ 203200 h 4165600"/>
              <a:gd name="connisteX1" fmla="*/ 203200 w 3454400"/>
              <a:gd name="connsiteY1" fmla="*/ 0 h 4165600"/>
              <a:gd name="connisteX2" fmla="*/ 3251200 w 3454400"/>
              <a:gd name="connsiteY2" fmla="*/ 0 h 4165600"/>
              <a:gd name="connisteX3" fmla="*/ 3454400 w 3454400"/>
              <a:gd name="connsiteY3" fmla="*/ 203200 h 4165600"/>
              <a:gd name="connisteX4" fmla="*/ 3454400 w 3454400"/>
              <a:gd name="connsiteY4" fmla="*/ 3962400 h 4165600"/>
              <a:gd name="connisteX5" fmla="*/ 3251200 w 3454400"/>
              <a:gd name="connsiteY5" fmla="*/ 4165600 h 4165600"/>
              <a:gd name="connisteX6" fmla="*/ 203200 w 3454400"/>
              <a:gd name="connsiteY6" fmla="*/ 4165600 h 4165600"/>
              <a:gd name="connisteX7" fmla="*/ 0 w 3454400"/>
              <a:gd name="connsiteY7" fmla="*/ 3962400 h 4165600"/>
              <a:gd name="connisteX8" fmla="*/ 0 w 3454400"/>
              <a:gd name="connsiteY8" fmla="*/ 203200 h 4165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165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962400"/>
                </a:lnTo>
                <a:cubicBezTo>
                  <a:pt x="3454400" y="4074624"/>
                  <a:pt x="3363424" y="4165600"/>
                  <a:pt x="3251200" y="4165600"/>
                </a:cubicBezTo>
                <a:lnTo>
                  <a:pt x="203200" y="4165600"/>
                </a:lnTo>
                <a:cubicBezTo>
                  <a:pt x="90976" y="4165600"/>
                  <a:pt x="0" y="4074624"/>
                  <a:pt x="0" y="39624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idx="16389" hasCustomPrompt="1"/>
            <p:custDataLst>
              <p:tags r:id="rId8"/>
            </p:custDataLst>
          </p:nvPr>
        </p:nvSpPr>
        <p:spPr>
          <a:xfrm>
            <a:off x="4673600" y="2641600"/>
            <a:ext cx="2844800" cy="30480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6390" hasCustomPrompt="1"/>
            <p:custDataLst>
              <p:tags r:id="rId9"/>
            </p:custDataLst>
          </p:nvPr>
        </p:nvSpPr>
        <p:spPr>
          <a:xfrm>
            <a:off x="8128000" y="1524000"/>
            <a:ext cx="3454400" cy="4064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  <a:endParaRPr lang="zh-CN" altLang="en-US"/>
          </a:p>
        </p:txBody>
      </p:sp>
      <p:sp>
        <p:nvSpPr>
          <p:cNvPr id="14" name="装饰  3"/>
          <p:cNvSpPr>
            <a:spLocks noGrp="1"/>
          </p:cNvSpPr>
          <p:nvPr>
            <p:ph type="body" idx="16394" hasCustomPrompt="1"/>
            <p:custDataLst>
              <p:tags r:id="rId10"/>
            </p:custDataLst>
          </p:nvPr>
        </p:nvSpPr>
        <p:spPr>
          <a:xfrm>
            <a:off x="8128000" y="2082800"/>
            <a:ext cx="3454400" cy="4165600"/>
          </a:xfrm>
          <a:custGeom>
            <a:avLst/>
            <a:gdLst>
              <a:gd name="connisteX0" fmla="*/ 0 w 3454400"/>
              <a:gd name="connsiteY0" fmla="*/ 203200 h 4165600"/>
              <a:gd name="connisteX1" fmla="*/ 203200 w 3454400"/>
              <a:gd name="connsiteY1" fmla="*/ 0 h 4165600"/>
              <a:gd name="connisteX2" fmla="*/ 3251200 w 3454400"/>
              <a:gd name="connsiteY2" fmla="*/ 0 h 4165600"/>
              <a:gd name="connisteX3" fmla="*/ 3454400 w 3454400"/>
              <a:gd name="connsiteY3" fmla="*/ 203200 h 4165600"/>
              <a:gd name="connisteX4" fmla="*/ 3454400 w 3454400"/>
              <a:gd name="connsiteY4" fmla="*/ 3962400 h 4165600"/>
              <a:gd name="connisteX5" fmla="*/ 3251200 w 3454400"/>
              <a:gd name="connsiteY5" fmla="*/ 4165600 h 4165600"/>
              <a:gd name="connisteX6" fmla="*/ 203200 w 3454400"/>
              <a:gd name="connsiteY6" fmla="*/ 4165600 h 4165600"/>
              <a:gd name="connisteX7" fmla="*/ 0 w 3454400"/>
              <a:gd name="connsiteY7" fmla="*/ 3962400 h 4165600"/>
              <a:gd name="connisteX8" fmla="*/ 0 w 3454400"/>
              <a:gd name="connsiteY8" fmla="*/ 203200 h 4165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165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962400"/>
                </a:lnTo>
                <a:cubicBezTo>
                  <a:pt x="3454400" y="4074624"/>
                  <a:pt x="3363424" y="4165600"/>
                  <a:pt x="3251200" y="4165600"/>
                </a:cubicBezTo>
                <a:lnTo>
                  <a:pt x="203200" y="4165600"/>
                </a:lnTo>
                <a:cubicBezTo>
                  <a:pt x="90976" y="4165600"/>
                  <a:pt x="0" y="4074624"/>
                  <a:pt x="0" y="39624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"/>
                  <a:lumOff val="90000"/>
                </a:schemeClr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5" name="文本占位符 14"/>
          <p:cNvSpPr>
            <a:spLocks noGrp="1"/>
          </p:cNvSpPr>
          <p:nvPr>
            <p:ph type="body" idx="16391" hasCustomPrompt="1"/>
            <p:custDataLst>
              <p:tags r:id="rId11"/>
            </p:custDataLst>
          </p:nvPr>
        </p:nvSpPr>
        <p:spPr>
          <a:xfrm>
            <a:off x="8432800" y="2641600"/>
            <a:ext cx="2844800" cy="3048000"/>
          </a:xfrm>
          <a:prstGeom prst="rect">
            <a:avLst/>
          </a:prstGeo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背景图案&#10;&#10;描述已自动生成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1" name="矩形 20"/>
          <p:cNvSpPr/>
          <p:nvPr userDrawn="1"/>
        </p:nvSpPr>
        <p:spPr>
          <a:xfrm>
            <a:off x="0" y="2060745"/>
            <a:ext cx="12192000" cy="273651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 userDrawn="1"/>
        </p:nvSpPr>
        <p:spPr>
          <a:xfrm>
            <a:off x="5257800" y="943796"/>
            <a:ext cx="1676400" cy="1676400"/>
          </a:xfrm>
          <a:prstGeom prst="ellipse">
            <a:avLst/>
          </a:prstGeom>
          <a:gradFill>
            <a:gsLst>
              <a:gs pos="100000">
                <a:schemeClr val="bg1">
                  <a:lumMod val="90000"/>
                </a:schemeClr>
              </a:gs>
              <a:gs pos="0">
                <a:schemeClr val="bg1"/>
              </a:gs>
            </a:gsLst>
            <a:lin ang="2700000" scaled="0"/>
          </a:gradFill>
          <a:ln>
            <a:noFill/>
          </a:ln>
          <a:effectLst>
            <a:outerShdw blurRad="889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0" hasCustomPrompt="1"/>
          </p:nvPr>
        </p:nvSpPr>
        <p:spPr>
          <a:xfrm>
            <a:off x="5577841" y="1421591"/>
            <a:ext cx="1036320" cy="747897"/>
          </a:xfrm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 wrap="square" lIns="0" tIns="0" rIns="0" bIns="0">
            <a:spAutoFit/>
          </a:bodyPr>
          <a:lstStyle>
            <a:lvl1pPr marL="0" indent="0" algn="ctr">
              <a:buNone/>
              <a:defRPr lang="zh-CN" altLang="en-US" sz="5400" b="0" smtClean="0">
                <a:solidFill>
                  <a:schemeClr val="tx1"/>
                </a:solidFill>
                <a:latin typeface="汉仪雅酷黑 65W" panose="020B0604020202020204" charset="-122"/>
                <a:ea typeface="汉仪雅酷黑 65W" panose="020B0604020202020204" charset="-122"/>
                <a:sym typeface="汉仪雅酷黑 65W" panose="020B0604020202020204" charset="-122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914400" lvl="0" indent="-11430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8" name="文本占位符 13"/>
          <p:cNvSpPr>
            <a:spLocks noGrp="1"/>
          </p:cNvSpPr>
          <p:nvPr>
            <p:ph type="body" sz="quarter" idx="12" hasCustomPrompt="1"/>
          </p:nvPr>
        </p:nvSpPr>
        <p:spPr>
          <a:xfrm>
            <a:off x="2608162" y="2967335"/>
            <a:ext cx="6975676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marR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6000" b="1" spc="600" smtClean="0">
                <a:solidFill>
                  <a:schemeClr val="bg1"/>
                </a:solidFill>
                <a:latin typeface="汉仪雅酷黑 65W" panose="020B0604020202020204" charset="-122"/>
                <a:ea typeface="汉仪雅酷黑 65W" panose="020B0604020202020204" charset="-122"/>
                <a:sym typeface="汉仪雅酷黑 65W" panose="020B0604020202020204" charset="-122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/>
            <a:r>
              <a:rPr lang="zh-CN" altLang="en-US" dirty="0"/>
              <a:t>输入您的标题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 hasCustomPrompt="1"/>
          </p:nvPr>
        </p:nvSpPr>
        <p:spPr>
          <a:xfrm>
            <a:off x="2836546" y="4080434"/>
            <a:ext cx="6515734" cy="263525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400" spc="3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altLang="zh-CN" dirty="0"/>
              <a:t>Part one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 userDrawn="1">
            <p:ph type="title"/>
          </p:nvPr>
        </p:nvSpPr>
        <p:spPr>
          <a:xfrm>
            <a:off x="691837" y="260750"/>
            <a:ext cx="8048303" cy="441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 spc="200" baseline="0">
                <a:solidFill>
                  <a:schemeClr val="accent1"/>
                </a:solidFill>
                <a:latin typeface="汉仪雅酷黑 65W" panose="020B0604020202020204" charset="-122"/>
                <a:ea typeface="汉仪雅酷黑 65W" panose="020B0604020202020204" charset="-122"/>
                <a:cs typeface="+mj-cs"/>
                <a:sym typeface="汉仪雅酷黑 65W" panose="020B0604020202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grpSp>
        <p:nvGrpSpPr>
          <p:cNvPr id="28" name="组合 27"/>
          <p:cNvGrpSpPr/>
          <p:nvPr userDrawn="1"/>
        </p:nvGrpSpPr>
        <p:grpSpPr>
          <a:xfrm>
            <a:off x="131124" y="335280"/>
            <a:ext cx="498796" cy="292900"/>
            <a:chOff x="81280" y="260750"/>
            <a:chExt cx="498796" cy="441960"/>
          </a:xfrm>
        </p:grpSpPr>
        <p:sp>
          <p:nvSpPr>
            <p:cNvPr id="29" name="箭头: V 形 28"/>
            <p:cNvSpPr/>
            <p:nvPr/>
          </p:nvSpPr>
          <p:spPr>
            <a:xfrm>
              <a:off x="330678" y="260750"/>
              <a:ext cx="249398" cy="441960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0" name="箭头: V 形 29"/>
            <p:cNvSpPr/>
            <p:nvPr/>
          </p:nvSpPr>
          <p:spPr>
            <a:xfrm>
              <a:off x="81280" y="260750"/>
              <a:ext cx="249398" cy="441960"/>
            </a:xfrm>
            <a:prstGeom prst="chevr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a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635" cy="6858000"/>
          </a:xfrm>
          <a:prstGeom prst="rect">
            <a:avLst/>
          </a:prstGeom>
        </p:spPr>
      </p:pic>
      <p:pic>
        <p:nvPicPr>
          <p:cNvPr id="5" name="图片 4" descr="a4"/>
          <p:cNvPicPr>
            <a:picLocks noChangeAspect="1"/>
          </p:cNvPicPr>
          <p:nvPr userDrawn="1"/>
        </p:nvPicPr>
        <p:blipFill>
          <a:blip r:embed="rId2"/>
          <a:srcRect l="51823"/>
          <a:stretch>
            <a:fillRect/>
          </a:stretch>
        </p:blipFill>
        <p:spPr>
          <a:xfrm>
            <a:off x="7786370" y="0"/>
            <a:ext cx="440563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a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635" cy="6858000"/>
          </a:xfrm>
          <a:prstGeom prst="rect">
            <a:avLst/>
          </a:prstGeom>
        </p:spPr>
      </p:pic>
      <p:pic>
        <p:nvPicPr>
          <p:cNvPr id="5" name="图片 4" descr="a4"/>
          <p:cNvPicPr>
            <a:picLocks noChangeAspect="1"/>
          </p:cNvPicPr>
          <p:nvPr userDrawn="1"/>
        </p:nvPicPr>
        <p:blipFill>
          <a:blip r:embed="rId2"/>
          <a:srcRect l="51823"/>
          <a:stretch>
            <a:fillRect/>
          </a:stretch>
        </p:blipFill>
        <p:spPr>
          <a:xfrm>
            <a:off x="7786370" y="0"/>
            <a:ext cx="4405630" cy="6858000"/>
          </a:xfrm>
          <a:prstGeom prst="rect">
            <a:avLst/>
          </a:prstGeom>
        </p:spPr>
      </p:pic>
      <p:sp>
        <p:nvSpPr>
          <p:cNvPr id="2" name="文本框 1"/>
          <p:cNvSpPr txBox="1"/>
          <p:nvPr userDrawn="1"/>
        </p:nvSpPr>
        <p:spPr>
          <a:xfrm>
            <a:off x="3345180" y="163195"/>
            <a:ext cx="93706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挑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战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一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|        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挑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战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二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|        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挑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战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三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|        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挑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战四</a:t>
            </a:r>
            <a:endParaRPr lang="zh-CN" altLang="en-US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a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635" cy="6858000"/>
          </a:xfrm>
          <a:prstGeom prst="rect">
            <a:avLst/>
          </a:prstGeom>
        </p:spPr>
      </p:pic>
      <p:pic>
        <p:nvPicPr>
          <p:cNvPr id="5" name="图片 4" descr="a4"/>
          <p:cNvPicPr>
            <a:picLocks noChangeAspect="1"/>
          </p:cNvPicPr>
          <p:nvPr userDrawn="1"/>
        </p:nvPicPr>
        <p:blipFill>
          <a:blip r:embed="rId2"/>
          <a:srcRect l="51823"/>
          <a:stretch>
            <a:fillRect/>
          </a:stretch>
        </p:blipFill>
        <p:spPr>
          <a:xfrm>
            <a:off x="7786370" y="0"/>
            <a:ext cx="440563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2809240" y="0"/>
            <a:ext cx="2259330" cy="70866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3345180" y="163195"/>
            <a:ext cx="93706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挑</a:t>
            </a:r>
            <a:r>
              <a:rPr lang="en-US" altLang="zh-CN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战</a:t>
            </a:r>
            <a:r>
              <a:rPr lang="en-US" altLang="zh-CN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一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|        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挑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战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二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|        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挑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战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三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|        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挑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战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四</a:t>
            </a:r>
            <a:endParaRPr lang="zh-CN" altLang="en-US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流程图: 摘录 6"/>
          <p:cNvSpPr/>
          <p:nvPr userDrawn="1"/>
        </p:nvSpPr>
        <p:spPr>
          <a:xfrm>
            <a:off x="3736340" y="594360"/>
            <a:ext cx="320040" cy="212090"/>
          </a:xfrm>
          <a:prstGeom prst="flowChartExtract">
            <a:avLst/>
          </a:prstGeom>
          <a:solidFill>
            <a:srgbClr val="C3C3C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a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635" cy="6858000"/>
          </a:xfrm>
          <a:prstGeom prst="rect">
            <a:avLst/>
          </a:prstGeom>
        </p:spPr>
      </p:pic>
      <p:pic>
        <p:nvPicPr>
          <p:cNvPr id="5" name="图片 4" descr="a4"/>
          <p:cNvPicPr>
            <a:picLocks noChangeAspect="1"/>
          </p:cNvPicPr>
          <p:nvPr userDrawn="1"/>
        </p:nvPicPr>
        <p:blipFill>
          <a:blip r:embed="rId2"/>
          <a:srcRect l="51823"/>
          <a:stretch>
            <a:fillRect/>
          </a:stretch>
        </p:blipFill>
        <p:spPr>
          <a:xfrm>
            <a:off x="7786370" y="0"/>
            <a:ext cx="440563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5068570" y="0"/>
            <a:ext cx="2353310" cy="70866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3345180" y="163195"/>
            <a:ext cx="93706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挑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战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一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|          </a:t>
            </a:r>
            <a:r>
              <a:rPr lang="zh-CN" altLang="en-US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挑</a:t>
            </a:r>
            <a:r>
              <a:rPr lang="en-US" altLang="zh-CN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战</a:t>
            </a:r>
            <a:r>
              <a:rPr lang="en-US" altLang="zh-CN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二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|        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挑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战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三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|        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挑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战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四</a:t>
            </a:r>
            <a:endParaRPr lang="zh-CN" altLang="en-US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流程图: 摘录 6"/>
          <p:cNvSpPr/>
          <p:nvPr userDrawn="1"/>
        </p:nvSpPr>
        <p:spPr>
          <a:xfrm>
            <a:off x="6085840" y="594360"/>
            <a:ext cx="320040" cy="212090"/>
          </a:xfrm>
          <a:prstGeom prst="flowChartExtract">
            <a:avLst/>
          </a:prstGeom>
          <a:solidFill>
            <a:srgbClr val="C3C3C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a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635" cy="6858000"/>
          </a:xfrm>
          <a:prstGeom prst="rect">
            <a:avLst/>
          </a:prstGeom>
        </p:spPr>
      </p:pic>
      <p:pic>
        <p:nvPicPr>
          <p:cNvPr id="5" name="图片 4" descr="a4"/>
          <p:cNvPicPr>
            <a:picLocks noChangeAspect="1"/>
          </p:cNvPicPr>
          <p:nvPr userDrawn="1"/>
        </p:nvPicPr>
        <p:blipFill>
          <a:blip r:embed="rId2"/>
          <a:srcRect l="51823"/>
          <a:stretch>
            <a:fillRect/>
          </a:stretch>
        </p:blipFill>
        <p:spPr>
          <a:xfrm>
            <a:off x="7786370" y="0"/>
            <a:ext cx="440563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7423150" y="0"/>
            <a:ext cx="2353310" cy="70866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3345180" y="163195"/>
            <a:ext cx="93706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挑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战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一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|        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挑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战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二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|       </a:t>
            </a:r>
            <a:r>
              <a:rPr lang="en-US" altLang="zh-CN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</a:t>
            </a:r>
            <a:r>
              <a:rPr lang="zh-CN" altLang="en-US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挑</a:t>
            </a:r>
            <a:r>
              <a:rPr lang="en-US" altLang="zh-CN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战</a:t>
            </a:r>
            <a:r>
              <a:rPr lang="en-US" altLang="zh-CN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三</a:t>
            </a:r>
            <a:r>
              <a:rPr lang="en-US" altLang="zh-CN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|        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挑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战</a:t>
            </a:r>
            <a:r>
              <a:rPr lang="en-US" altLang="zh-CN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zh-CN" altLang="en-US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四</a:t>
            </a:r>
            <a:endParaRPr lang="zh-CN" altLang="en-US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流程图: 摘录 6"/>
          <p:cNvSpPr/>
          <p:nvPr userDrawn="1"/>
        </p:nvSpPr>
        <p:spPr>
          <a:xfrm>
            <a:off x="8428990" y="594360"/>
            <a:ext cx="320040" cy="212090"/>
          </a:xfrm>
          <a:prstGeom prst="flowChartExtract">
            <a:avLst/>
          </a:prstGeom>
          <a:solidFill>
            <a:srgbClr val="C3C3C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10.xml"/><Relationship Id="rId8" Type="http://schemas.openxmlformats.org/officeDocument/2006/relationships/tags" Target="../tags/tag109.xml"/><Relationship Id="rId7" Type="http://schemas.openxmlformats.org/officeDocument/2006/relationships/tags" Target="../tags/tag108.xml"/><Relationship Id="rId6" Type="http://schemas.openxmlformats.org/officeDocument/2006/relationships/tags" Target="../tags/tag107.xml"/><Relationship Id="rId5" Type="http://schemas.openxmlformats.org/officeDocument/2006/relationships/tags" Target="../tags/tag106.xml"/><Relationship Id="rId4" Type="http://schemas.openxmlformats.org/officeDocument/2006/relationships/tags" Target="../tags/tag105.xml"/><Relationship Id="rId3" Type="http://schemas.openxmlformats.org/officeDocument/2006/relationships/tags" Target="../tags/tag104.xml"/><Relationship Id="rId21" Type="http://schemas.openxmlformats.org/officeDocument/2006/relationships/notesSlide" Target="../notesSlides/notesSlide9.xml"/><Relationship Id="rId20" Type="http://schemas.openxmlformats.org/officeDocument/2006/relationships/slideLayout" Target="../slideLayouts/slideLayout5.xml"/><Relationship Id="rId2" Type="http://schemas.openxmlformats.org/officeDocument/2006/relationships/tags" Target="../tags/tag103.xml"/><Relationship Id="rId19" Type="http://schemas.openxmlformats.org/officeDocument/2006/relationships/tags" Target="../tags/tag120.xml"/><Relationship Id="rId18" Type="http://schemas.openxmlformats.org/officeDocument/2006/relationships/tags" Target="../tags/tag119.xml"/><Relationship Id="rId17" Type="http://schemas.openxmlformats.org/officeDocument/2006/relationships/tags" Target="../tags/tag118.xml"/><Relationship Id="rId16" Type="http://schemas.openxmlformats.org/officeDocument/2006/relationships/tags" Target="../tags/tag117.xml"/><Relationship Id="rId15" Type="http://schemas.openxmlformats.org/officeDocument/2006/relationships/tags" Target="../tags/tag116.xml"/><Relationship Id="rId14" Type="http://schemas.openxmlformats.org/officeDocument/2006/relationships/tags" Target="../tags/tag115.xml"/><Relationship Id="rId13" Type="http://schemas.openxmlformats.org/officeDocument/2006/relationships/tags" Target="../tags/tag114.xml"/><Relationship Id="rId12" Type="http://schemas.openxmlformats.org/officeDocument/2006/relationships/tags" Target="../tags/tag113.xml"/><Relationship Id="rId11" Type="http://schemas.openxmlformats.org/officeDocument/2006/relationships/tags" Target="../tags/tag112.xml"/><Relationship Id="rId10" Type="http://schemas.openxmlformats.org/officeDocument/2006/relationships/tags" Target="../tags/tag111.xml"/><Relationship Id="rId1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28.xml"/><Relationship Id="rId8" Type="http://schemas.openxmlformats.org/officeDocument/2006/relationships/tags" Target="../tags/tag127.xml"/><Relationship Id="rId7" Type="http://schemas.openxmlformats.org/officeDocument/2006/relationships/tags" Target="../tags/tag126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3" Type="http://schemas.openxmlformats.org/officeDocument/2006/relationships/tags" Target="../tags/tag122.xml"/><Relationship Id="rId2" Type="http://schemas.openxmlformats.org/officeDocument/2006/relationships/tags" Target="../tags/tag121.xml"/><Relationship Id="rId14" Type="http://schemas.openxmlformats.org/officeDocument/2006/relationships/notesSlide" Target="../notesSlides/notesSlide10.xml"/><Relationship Id="rId13" Type="http://schemas.openxmlformats.org/officeDocument/2006/relationships/slideLayout" Target="../slideLayouts/slideLayout5.xml"/><Relationship Id="rId12" Type="http://schemas.openxmlformats.org/officeDocument/2006/relationships/tags" Target="../tags/tag131.xml"/><Relationship Id="rId11" Type="http://schemas.openxmlformats.org/officeDocument/2006/relationships/tags" Target="../tags/tag130.xml"/><Relationship Id="rId10" Type="http://schemas.openxmlformats.org/officeDocument/2006/relationships/tags" Target="../tags/tag129.xml"/><Relationship Id="rId1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139.xml"/><Relationship Id="rId8" Type="http://schemas.openxmlformats.org/officeDocument/2006/relationships/tags" Target="../tags/tag138.xml"/><Relationship Id="rId7" Type="http://schemas.openxmlformats.org/officeDocument/2006/relationships/tags" Target="../tags/tag137.xml"/><Relationship Id="rId6" Type="http://schemas.openxmlformats.org/officeDocument/2006/relationships/tags" Target="../tags/tag136.xml"/><Relationship Id="rId5" Type="http://schemas.openxmlformats.org/officeDocument/2006/relationships/tags" Target="../tags/tag135.xml"/><Relationship Id="rId4" Type="http://schemas.openxmlformats.org/officeDocument/2006/relationships/tags" Target="../tags/tag134.xml"/><Relationship Id="rId3" Type="http://schemas.openxmlformats.org/officeDocument/2006/relationships/tags" Target="../tags/tag133.xml"/><Relationship Id="rId2" Type="http://schemas.openxmlformats.org/officeDocument/2006/relationships/tags" Target="../tags/tag132.xml"/><Relationship Id="rId14" Type="http://schemas.openxmlformats.org/officeDocument/2006/relationships/notesSlide" Target="../notesSlides/notesSlide11.xml"/><Relationship Id="rId13" Type="http://schemas.openxmlformats.org/officeDocument/2006/relationships/slideLayout" Target="../slideLayouts/slideLayout5.xml"/><Relationship Id="rId12" Type="http://schemas.openxmlformats.org/officeDocument/2006/relationships/tags" Target="../tags/tag142.xml"/><Relationship Id="rId11" Type="http://schemas.openxmlformats.org/officeDocument/2006/relationships/tags" Target="../tags/tag141.xml"/><Relationship Id="rId10" Type="http://schemas.openxmlformats.org/officeDocument/2006/relationships/tags" Target="../tags/tag140.xml"/><Relationship Id="rId1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76.xml"/><Relationship Id="rId8" Type="http://schemas.openxmlformats.org/officeDocument/2006/relationships/tags" Target="../tags/tag75.xml"/><Relationship Id="rId7" Type="http://schemas.openxmlformats.org/officeDocument/2006/relationships/tags" Target="../tags/tag74.xml"/><Relationship Id="rId6" Type="http://schemas.openxmlformats.org/officeDocument/2006/relationships/tags" Target="../tags/tag73.xml"/><Relationship Id="rId5" Type="http://schemas.openxmlformats.org/officeDocument/2006/relationships/tags" Target="../tags/tag72.xml"/><Relationship Id="rId4" Type="http://schemas.openxmlformats.org/officeDocument/2006/relationships/tags" Target="../tags/tag7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2" Type="http://schemas.openxmlformats.org/officeDocument/2006/relationships/notesSlide" Target="../notesSlides/notesSlide1.xml"/><Relationship Id="rId11" Type="http://schemas.openxmlformats.org/officeDocument/2006/relationships/slideLayout" Target="../slideLayouts/slideLayout5.xml"/><Relationship Id="rId10" Type="http://schemas.openxmlformats.org/officeDocument/2006/relationships/tags" Target="../tags/tag77.xml"/><Relationship Id="rId1" Type="http://schemas.openxmlformats.org/officeDocument/2006/relationships/tags" Target="../tags/tag68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86.xml"/><Relationship Id="rId8" Type="http://schemas.openxmlformats.org/officeDocument/2006/relationships/tags" Target="../tags/tag85.xml"/><Relationship Id="rId7" Type="http://schemas.openxmlformats.org/officeDocument/2006/relationships/tags" Target="../tags/tag84.xml"/><Relationship Id="rId6" Type="http://schemas.openxmlformats.org/officeDocument/2006/relationships/tags" Target="../tags/tag83.xml"/><Relationship Id="rId5" Type="http://schemas.openxmlformats.org/officeDocument/2006/relationships/tags" Target="../tags/tag82.xml"/><Relationship Id="rId4" Type="http://schemas.openxmlformats.org/officeDocument/2006/relationships/tags" Target="../tags/tag81.xml"/><Relationship Id="rId3" Type="http://schemas.openxmlformats.org/officeDocument/2006/relationships/tags" Target="../tags/tag80.xml"/><Relationship Id="rId2" Type="http://schemas.openxmlformats.org/officeDocument/2006/relationships/tags" Target="../tags/tag79.xml"/><Relationship Id="rId12" Type="http://schemas.openxmlformats.org/officeDocument/2006/relationships/notesSlide" Target="../notesSlides/notesSlide2.xml"/><Relationship Id="rId11" Type="http://schemas.openxmlformats.org/officeDocument/2006/relationships/slideLayout" Target="../slideLayouts/slideLayout5.xml"/><Relationship Id="rId10" Type="http://schemas.openxmlformats.org/officeDocument/2006/relationships/tags" Target="../tags/tag87.xml"/><Relationship Id="rId1" Type="http://schemas.openxmlformats.org/officeDocument/2006/relationships/tags" Target="../tags/tag78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96.xml"/><Relationship Id="rId8" Type="http://schemas.openxmlformats.org/officeDocument/2006/relationships/tags" Target="../tags/tag95.xml"/><Relationship Id="rId7" Type="http://schemas.openxmlformats.org/officeDocument/2006/relationships/tags" Target="../tags/tag94.xml"/><Relationship Id="rId6" Type="http://schemas.openxmlformats.org/officeDocument/2006/relationships/tags" Target="../tags/tag93.xml"/><Relationship Id="rId5" Type="http://schemas.openxmlformats.org/officeDocument/2006/relationships/tags" Target="../tags/tag92.xml"/><Relationship Id="rId4" Type="http://schemas.openxmlformats.org/officeDocument/2006/relationships/tags" Target="../tags/tag91.xml"/><Relationship Id="rId3" Type="http://schemas.openxmlformats.org/officeDocument/2006/relationships/tags" Target="../tags/tag90.xml"/><Relationship Id="rId2" Type="http://schemas.openxmlformats.org/officeDocument/2006/relationships/tags" Target="../tags/tag89.xml"/><Relationship Id="rId17" Type="http://schemas.openxmlformats.org/officeDocument/2006/relationships/notesSlide" Target="../notesSlides/notesSlide3.xml"/><Relationship Id="rId16" Type="http://schemas.openxmlformats.org/officeDocument/2006/relationships/slideLayout" Target="../slideLayouts/slideLayout5.xml"/><Relationship Id="rId15" Type="http://schemas.openxmlformats.org/officeDocument/2006/relationships/tags" Target="../tags/tag102.xml"/><Relationship Id="rId14" Type="http://schemas.openxmlformats.org/officeDocument/2006/relationships/tags" Target="../tags/tag101.xml"/><Relationship Id="rId13" Type="http://schemas.openxmlformats.org/officeDocument/2006/relationships/tags" Target="../tags/tag100.xml"/><Relationship Id="rId12" Type="http://schemas.openxmlformats.org/officeDocument/2006/relationships/tags" Target="../tags/tag99.xml"/><Relationship Id="rId11" Type="http://schemas.openxmlformats.org/officeDocument/2006/relationships/tags" Target="../tags/tag98.xml"/><Relationship Id="rId10" Type="http://schemas.openxmlformats.org/officeDocument/2006/relationships/tags" Target="../tags/tag97.xml"/><Relationship Id="rId1" Type="http://schemas.openxmlformats.org/officeDocument/2006/relationships/tags" Target="../tags/tag8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5715"/>
            <a:ext cx="12190730" cy="68465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982595" y="99695"/>
            <a:ext cx="88290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关键工具详解（一）</a:t>
            </a:r>
            <a:endParaRPr lang="zh-CN" altLang="en-US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圆角矩形 32"/>
          <p:cNvSpPr/>
          <p:nvPr/>
        </p:nvSpPr>
        <p:spPr>
          <a:xfrm>
            <a:off x="1172210" y="5474335"/>
            <a:ext cx="9682480" cy="102997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圆角矩形 33"/>
          <p:cNvSpPr/>
          <p:nvPr/>
        </p:nvSpPr>
        <p:spPr>
          <a:xfrm>
            <a:off x="1172210" y="5464810"/>
            <a:ext cx="9681845" cy="1059815"/>
          </a:xfrm>
          <a:prstGeom prst="roundRect">
            <a:avLst/>
          </a:prstGeom>
          <a:solidFill>
            <a:srgbClr val="FFC107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圆角矩形 34"/>
          <p:cNvSpPr/>
          <p:nvPr/>
        </p:nvSpPr>
        <p:spPr>
          <a:xfrm>
            <a:off x="1245870" y="5454650"/>
            <a:ext cx="9690735" cy="1070610"/>
          </a:xfrm>
          <a:prstGeom prst="roundRect">
            <a:avLst/>
          </a:prstGeom>
          <a:solidFill>
            <a:srgbClr val="FFF3C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1416050" y="5667375"/>
            <a:ext cx="943737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在神经符号融合中的角色：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Wolfram Alpha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代表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"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符号系统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"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端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 — 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提供精确、可验证、无幻觉的计算能力。现代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LLM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系统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(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如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ChatGPT Plus)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常调用它作为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"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计算后端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"</a:t>
            </a:r>
            <a:endParaRPr lang="en-US" altLang="zh-CN" sz="1600" b="0" i="0">
              <a:solidFill>
                <a:srgbClr val="333333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3385185" y="2549525"/>
            <a:ext cx="5406390" cy="47371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46" name="圆角矩形 45"/>
          <p:cNvSpPr/>
          <p:nvPr/>
        </p:nvSpPr>
        <p:spPr>
          <a:xfrm>
            <a:off x="909320" y="1024255"/>
            <a:ext cx="10304780" cy="144907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圆角矩形 46"/>
          <p:cNvSpPr/>
          <p:nvPr/>
        </p:nvSpPr>
        <p:spPr>
          <a:xfrm>
            <a:off x="909320" y="981710"/>
            <a:ext cx="10304145" cy="1490345"/>
          </a:xfrm>
          <a:prstGeom prst="roundRect">
            <a:avLst/>
          </a:prstGeom>
          <a:solidFill>
            <a:srgbClr val="28A745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圆角矩形 47"/>
          <p:cNvSpPr/>
          <p:nvPr/>
        </p:nvSpPr>
        <p:spPr>
          <a:xfrm>
            <a:off x="982980" y="959485"/>
            <a:ext cx="10313035" cy="1504950"/>
          </a:xfrm>
          <a:prstGeom prst="roundRect">
            <a:avLst/>
          </a:prstGeom>
          <a:solidFill>
            <a:srgbClr val="D4EDD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1080135" y="1229360"/>
            <a:ext cx="10133965" cy="11664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Wolfram Alpha</a:t>
            </a:r>
            <a:r>
              <a:rPr lang="zh-CN" altLang="en-US" sz="24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（</a:t>
            </a:r>
            <a:r>
              <a:rPr lang="en-US" altLang="zh-CN" sz="24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https://www.wolframalpha.com/</a:t>
            </a:r>
            <a:r>
              <a:rPr lang="zh-CN" altLang="en-US" sz="24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）</a:t>
            </a:r>
            <a:endParaRPr lang="en-US" altLang="zh-CN" sz="2400" b="1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en-US" altLang="zh-CN" sz="1600" b="1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 algn="ctr">
              <a:spcBef>
                <a:spcPct val="0"/>
              </a:spcBef>
              <a:spcAft>
                <a:spcPct val="0"/>
              </a:spcAft>
            </a:pPr>
            <a:r>
              <a:rPr lang="zh-CN" altLang="en-US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计算知识引擎</a:t>
            </a:r>
            <a:r>
              <a:rPr lang="en-US" altLang="zh-CN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 - </a:t>
            </a:r>
            <a:r>
              <a:rPr lang="zh-CN" altLang="en-US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符号求解的典范</a:t>
            </a:r>
            <a:endParaRPr lang="zh-CN" altLang="en-US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zh-CN" altLang="en-US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457575" y="3564255"/>
            <a:ext cx="1898015" cy="57023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12" name="圆角矩形 11"/>
          <p:cNvSpPr/>
          <p:nvPr>
            <p:custDataLst>
              <p:tags r:id="rId2"/>
            </p:custDataLst>
          </p:nvPr>
        </p:nvSpPr>
        <p:spPr>
          <a:xfrm>
            <a:off x="981710" y="2832100"/>
            <a:ext cx="3616960" cy="174180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>
            <p:custDataLst>
              <p:tags r:id="rId3"/>
            </p:custDataLst>
          </p:nvPr>
        </p:nvSpPr>
        <p:spPr>
          <a:xfrm>
            <a:off x="981710" y="2822575"/>
            <a:ext cx="3616960" cy="1792605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圆角矩形 14"/>
          <p:cNvSpPr/>
          <p:nvPr>
            <p:custDataLst>
              <p:tags r:id="rId4"/>
            </p:custDataLst>
          </p:nvPr>
        </p:nvSpPr>
        <p:spPr>
          <a:xfrm>
            <a:off x="1055370" y="2812415"/>
            <a:ext cx="3620770" cy="18110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5"/>
            </p:custDataLst>
          </p:nvPr>
        </p:nvSpPr>
        <p:spPr>
          <a:xfrm>
            <a:off x="1225550" y="2893060"/>
            <a:ext cx="2206625" cy="98679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简介</a:t>
            </a:r>
            <a:endParaRPr lang="zh-CN" altLang="en-US" sz="1600" b="1" i="0">
              <a:solidFill>
                <a:srgbClr val="667EEA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6"/>
            </p:custDataLst>
          </p:nvPr>
        </p:nvSpPr>
        <p:spPr>
          <a:xfrm>
            <a:off x="1225550" y="3422015"/>
            <a:ext cx="3921125" cy="140335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由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Stephen Wolfram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创建的计算知识引擎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,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被称为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会思考的计算器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",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每天服务数百万用户进行精确的数学和科学计算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en-US" altLang="zh-CN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en-US" altLang="zh-CN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792210" y="3564255"/>
            <a:ext cx="1898015" cy="57023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7" name="圆角矩形 6"/>
          <p:cNvSpPr/>
          <p:nvPr>
            <p:custDataLst>
              <p:tags r:id="rId7"/>
            </p:custDataLst>
          </p:nvPr>
        </p:nvSpPr>
        <p:spPr>
          <a:xfrm>
            <a:off x="6316345" y="2832100"/>
            <a:ext cx="3616960" cy="174180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>
            <p:custDataLst>
              <p:tags r:id="rId8"/>
            </p:custDataLst>
          </p:nvPr>
        </p:nvSpPr>
        <p:spPr>
          <a:xfrm>
            <a:off x="6316345" y="2822575"/>
            <a:ext cx="3616960" cy="1792605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>
            <p:custDataLst>
              <p:tags r:id="rId9"/>
            </p:custDataLst>
          </p:nvPr>
        </p:nvSpPr>
        <p:spPr>
          <a:xfrm>
            <a:off x="6390005" y="2812415"/>
            <a:ext cx="3620770" cy="18110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0"/>
            </p:custDataLst>
          </p:nvPr>
        </p:nvSpPr>
        <p:spPr>
          <a:xfrm>
            <a:off x="6560185" y="2893060"/>
            <a:ext cx="2206625" cy="98679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使用场景</a:t>
            </a:r>
            <a:endParaRPr lang="zh-CN" altLang="en-US" sz="1600" b="1" i="0">
              <a:solidFill>
                <a:srgbClr val="667EEA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zh-CN" altLang="en-US" sz="1600" b="1" i="0">
              <a:solidFill>
                <a:srgbClr val="667EEA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11"/>
            </p:custDataLst>
          </p:nvPr>
        </p:nvSpPr>
        <p:spPr>
          <a:xfrm>
            <a:off x="6560185" y="3422015"/>
            <a:ext cx="3921125" cy="140335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适用问题：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方程求解、微积分计算、矩阵运算、统计分析、单位转换、科学常数查询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457575" y="3547110"/>
            <a:ext cx="5368925" cy="8737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14" name="圆角矩形 13"/>
          <p:cNvSpPr/>
          <p:nvPr>
            <p:custDataLst>
              <p:tags r:id="rId12"/>
            </p:custDataLst>
          </p:nvPr>
        </p:nvSpPr>
        <p:spPr>
          <a:xfrm>
            <a:off x="981710" y="2814955"/>
            <a:ext cx="10231755" cy="267017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>
            <p:custDataLst>
              <p:tags r:id="rId13"/>
            </p:custDataLst>
          </p:nvPr>
        </p:nvSpPr>
        <p:spPr>
          <a:xfrm>
            <a:off x="981710" y="2805430"/>
            <a:ext cx="10231755" cy="2748915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圆角矩形 17"/>
          <p:cNvSpPr/>
          <p:nvPr>
            <p:custDataLst>
              <p:tags r:id="rId14"/>
            </p:custDataLst>
          </p:nvPr>
        </p:nvSpPr>
        <p:spPr>
          <a:xfrm>
            <a:off x="1055370" y="2795270"/>
            <a:ext cx="10241915" cy="27762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>
            <p:custDataLst>
              <p:tags r:id="rId15"/>
            </p:custDataLst>
          </p:nvPr>
        </p:nvSpPr>
        <p:spPr>
          <a:xfrm>
            <a:off x="1225550" y="2875915"/>
            <a:ext cx="6242050" cy="52260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核心搜索栏</a:t>
            </a:r>
            <a:r>
              <a:rPr lang="en-US" altLang="zh-CN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 (Central Search Bar)</a:t>
            </a:r>
            <a:endParaRPr lang="en-US" altLang="zh-CN" sz="1600" b="1" i="0">
              <a:solidFill>
                <a:srgbClr val="667EEA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文本框 19"/>
          <p:cNvSpPr txBox="1"/>
          <p:nvPr>
            <p:custDataLst>
              <p:tags r:id="rId16"/>
            </p:custDataLst>
          </p:nvPr>
        </p:nvSpPr>
        <p:spPr>
          <a:xfrm>
            <a:off x="1225550" y="3404870"/>
            <a:ext cx="11092180" cy="215138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支持自然语言输入数学问题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实时解析并给出结构化答案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可处理方程、积分、微分、统计等各类问题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en-US" altLang="zh-CN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algn="l">
              <a:buClrTx/>
              <a:buSzTx/>
              <a:buFontTx/>
            </a:pPr>
            <a:r>
              <a:rPr lang="zh-CN" altLang="en-US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示例库 (Examples)</a:t>
            </a:r>
            <a:endParaRPr lang="zh-CN" altLang="en-US" sz="1600" b="1" i="0">
              <a:solidFill>
                <a:srgbClr val="667EEA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提供数学、科学、工程等领域的示例问题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Step-by-Step Solutions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展示详细解题步骤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帮助用户快速了解如何提问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21" name="文本框 20"/>
          <p:cNvSpPr txBox="1"/>
          <p:nvPr>
            <p:custDataLst>
              <p:tags r:id="rId17"/>
            </p:custDataLst>
          </p:nvPr>
        </p:nvSpPr>
        <p:spPr>
          <a:xfrm>
            <a:off x="6390005" y="2883535"/>
            <a:ext cx="6242050" cy="52260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结果展示区</a:t>
            </a:r>
            <a:endParaRPr lang="zh-CN" sz="1600" b="1" i="0">
              <a:solidFill>
                <a:srgbClr val="667EEA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" name="文本框 21"/>
          <p:cNvSpPr txBox="1"/>
          <p:nvPr>
            <p:custDataLst>
              <p:tags r:id="rId18"/>
            </p:custDataLst>
          </p:nvPr>
        </p:nvSpPr>
        <p:spPr>
          <a:xfrm>
            <a:off x="6390005" y="3412490"/>
            <a:ext cx="11092180" cy="215138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Solutions: 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精确的数学解答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Plots: 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自动生成函数图像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Alternate Forms: 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多种等价表达形式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Properties: 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相关数学性质和定理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</p:spTree>
    <p:custDataLst>
      <p:tags r:id="rId1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bldLvl="0" animBg="1"/>
      <p:bldP spid="17" grpId="0" bldLvl="0" animBg="1"/>
      <p:bldP spid="18" grpId="0" bldLvl="0" animBg="1"/>
      <p:bldP spid="19" grpId="0"/>
      <p:bldP spid="20" grpId="0"/>
      <p:bldP spid="21" grpId="0"/>
      <p:bldP spid="2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982595" y="99695"/>
            <a:ext cx="882904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关键工具详解（二）</a:t>
            </a:r>
            <a:endParaRPr lang="zh-CN" altLang="en-US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zh-CN" altLang="en-US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圆角矩形 32"/>
          <p:cNvSpPr/>
          <p:nvPr/>
        </p:nvSpPr>
        <p:spPr>
          <a:xfrm>
            <a:off x="1162050" y="3972560"/>
            <a:ext cx="9682480" cy="102997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圆角矩形 33"/>
          <p:cNvSpPr/>
          <p:nvPr/>
        </p:nvSpPr>
        <p:spPr>
          <a:xfrm>
            <a:off x="1162050" y="3963035"/>
            <a:ext cx="9681845" cy="1059815"/>
          </a:xfrm>
          <a:prstGeom prst="roundRect">
            <a:avLst/>
          </a:prstGeom>
          <a:solidFill>
            <a:srgbClr val="FFC107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圆角矩形 34"/>
          <p:cNvSpPr/>
          <p:nvPr/>
        </p:nvSpPr>
        <p:spPr>
          <a:xfrm>
            <a:off x="1235710" y="3952875"/>
            <a:ext cx="9690735" cy="1070610"/>
          </a:xfrm>
          <a:prstGeom prst="roundRect">
            <a:avLst/>
          </a:prstGeom>
          <a:solidFill>
            <a:srgbClr val="FFF3C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1405890" y="4165600"/>
            <a:ext cx="943737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在神经符号融合中的角色：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MathGPT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代表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"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神经系统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"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端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 — 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擅长理解复杂文字描述、提供教学式解释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,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但对于超高精度计算可能需要配合符号系统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"</a:t>
            </a:r>
            <a:endParaRPr lang="en-US" altLang="zh-CN" sz="1600" b="0" i="0">
              <a:solidFill>
                <a:srgbClr val="333333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3385185" y="2549525"/>
            <a:ext cx="5406390" cy="47371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46" name="圆角矩形 45"/>
          <p:cNvSpPr/>
          <p:nvPr/>
        </p:nvSpPr>
        <p:spPr>
          <a:xfrm>
            <a:off x="909320" y="1024255"/>
            <a:ext cx="10304780" cy="144907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圆角矩形 46"/>
          <p:cNvSpPr/>
          <p:nvPr/>
        </p:nvSpPr>
        <p:spPr>
          <a:xfrm>
            <a:off x="909320" y="981710"/>
            <a:ext cx="10304145" cy="1490345"/>
          </a:xfrm>
          <a:prstGeom prst="roundRect">
            <a:avLst/>
          </a:prstGeom>
          <a:solidFill>
            <a:srgbClr val="28A745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圆角矩形 47"/>
          <p:cNvSpPr/>
          <p:nvPr/>
        </p:nvSpPr>
        <p:spPr>
          <a:xfrm>
            <a:off x="982980" y="959485"/>
            <a:ext cx="10313035" cy="1504950"/>
          </a:xfrm>
          <a:prstGeom prst="roundRect">
            <a:avLst/>
          </a:prstGeom>
          <a:solidFill>
            <a:srgbClr val="D4EDD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1080135" y="1229360"/>
            <a:ext cx="10133965" cy="11664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MathGPT</a:t>
            </a:r>
            <a:r>
              <a:rPr lang="zh-CN" altLang="en-US" sz="24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（</a:t>
            </a:r>
            <a:r>
              <a:rPr lang="en-US" altLang="zh-CN" sz="24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https://chatgpt.com/g/g-9YeZz6m6k-math-solver</a:t>
            </a:r>
            <a:r>
              <a:rPr lang="zh-CN" altLang="en-US" sz="24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）</a:t>
            </a:r>
            <a:endParaRPr lang="en-US" altLang="zh-CN" sz="2400" b="1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 algn="ctr">
              <a:spcBef>
                <a:spcPct val="0"/>
              </a:spcBef>
              <a:spcAft>
                <a:spcPct val="0"/>
              </a:spcAft>
            </a:pPr>
            <a:endParaRPr lang="en-US" altLang="zh-CN" sz="1600" b="1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 algn="ctr">
              <a:spcBef>
                <a:spcPct val="0"/>
              </a:spcBef>
              <a:spcAft>
                <a:spcPct val="0"/>
              </a:spcAft>
            </a:pPr>
            <a:r>
              <a:rPr lang="en-US" altLang="zh-CN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AI</a:t>
            </a:r>
            <a:r>
              <a:rPr lang="zh-CN" altLang="en-US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驱动的数学问题求解器</a:t>
            </a:r>
            <a:endParaRPr lang="zh-CN" altLang="en-US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 algn="ctr">
              <a:spcBef>
                <a:spcPct val="0"/>
              </a:spcBef>
              <a:spcAft>
                <a:spcPct val="0"/>
              </a:spcAft>
            </a:pPr>
            <a:endParaRPr lang="zh-CN" altLang="en-US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457575" y="3409950"/>
            <a:ext cx="5368925" cy="37592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12" name="圆角矩形 11"/>
          <p:cNvSpPr/>
          <p:nvPr>
            <p:custDataLst>
              <p:tags r:id="rId2"/>
            </p:custDataLst>
          </p:nvPr>
        </p:nvSpPr>
        <p:spPr>
          <a:xfrm>
            <a:off x="981710" y="2677795"/>
            <a:ext cx="10231120" cy="114744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>
            <p:custDataLst>
              <p:tags r:id="rId3"/>
            </p:custDataLst>
          </p:nvPr>
        </p:nvSpPr>
        <p:spPr>
          <a:xfrm>
            <a:off x="981710" y="2668270"/>
            <a:ext cx="10231120" cy="1181100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圆角矩形 14"/>
          <p:cNvSpPr/>
          <p:nvPr>
            <p:custDataLst>
              <p:tags r:id="rId4"/>
            </p:custDataLst>
          </p:nvPr>
        </p:nvSpPr>
        <p:spPr>
          <a:xfrm>
            <a:off x="1055370" y="2658110"/>
            <a:ext cx="10241915" cy="119316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5"/>
            </p:custDataLst>
          </p:nvPr>
        </p:nvSpPr>
        <p:spPr>
          <a:xfrm>
            <a:off x="1225550" y="2738755"/>
            <a:ext cx="6241415" cy="65024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简介</a:t>
            </a:r>
            <a:endParaRPr lang="zh-CN" altLang="en-US" sz="1600" b="1" i="0">
              <a:solidFill>
                <a:srgbClr val="667EEA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6"/>
            </p:custDataLst>
          </p:nvPr>
        </p:nvSpPr>
        <p:spPr>
          <a:xfrm>
            <a:off x="1225550" y="3267710"/>
            <a:ext cx="11091545" cy="140335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基于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GPT-4o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技术的专业数学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AI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助手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,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支持图片识别和自然语言交互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,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已服务超过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200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万学生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,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提供教学式的逐步解答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en-US" altLang="zh-CN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en-US" altLang="zh-CN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en-US" altLang="zh-CN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457575" y="3392805"/>
            <a:ext cx="5368925" cy="575945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531235" y="6003925"/>
            <a:ext cx="5080000" cy="457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24" name="圆角矩形 23"/>
          <p:cNvSpPr/>
          <p:nvPr>
            <p:custDataLst>
              <p:tags r:id="rId7"/>
            </p:custDataLst>
          </p:nvPr>
        </p:nvSpPr>
        <p:spPr>
          <a:xfrm>
            <a:off x="1055370" y="5271770"/>
            <a:ext cx="9682480" cy="139636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圆角矩形 24"/>
          <p:cNvSpPr/>
          <p:nvPr>
            <p:custDataLst>
              <p:tags r:id="rId8"/>
            </p:custDataLst>
          </p:nvPr>
        </p:nvSpPr>
        <p:spPr>
          <a:xfrm>
            <a:off x="1055370" y="5262245"/>
            <a:ext cx="9681845" cy="1437005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圆角矩形 25"/>
          <p:cNvSpPr/>
          <p:nvPr>
            <p:custDataLst>
              <p:tags r:id="rId9"/>
            </p:custDataLst>
          </p:nvPr>
        </p:nvSpPr>
        <p:spPr>
          <a:xfrm>
            <a:off x="1129030" y="5252085"/>
            <a:ext cx="9690735" cy="145161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>
            <p:custDataLst>
              <p:tags r:id="rId10"/>
            </p:custDataLst>
          </p:nvPr>
        </p:nvSpPr>
        <p:spPr>
          <a:xfrm>
            <a:off x="1299210" y="5454650"/>
            <a:ext cx="5904865" cy="79121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与</a:t>
            </a:r>
            <a:r>
              <a:rPr lang="en-US" altLang="zh-CN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Wolfram Alpha</a:t>
            </a:r>
            <a:r>
              <a:rPr lang="zh-CN" altLang="en-US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的对比</a:t>
            </a:r>
            <a:endParaRPr lang="zh-CN" altLang="en-US" sz="1600" b="1" i="0">
              <a:solidFill>
                <a:srgbClr val="667EEA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8" name="文本框 27"/>
          <p:cNvSpPr txBox="1"/>
          <p:nvPr>
            <p:custDataLst>
              <p:tags r:id="rId11"/>
            </p:custDataLst>
          </p:nvPr>
        </p:nvSpPr>
        <p:spPr>
          <a:xfrm>
            <a:off x="1299210" y="5905500"/>
            <a:ext cx="10494645" cy="112458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MathGPT</a:t>
            </a:r>
            <a:r>
              <a:rPr lang="zh-CN" altLang="en-US" sz="16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优势：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更自然的对话交互、更好的文字理解、教学式解释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Wolfram Alpha</a:t>
            </a:r>
            <a:r>
              <a:rPr lang="zh-CN" altLang="en-US" sz="16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优势：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精确的符号计算、复杂公式处理、数学严密性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</p:spTree>
    <p:custDataLst>
      <p:tags r:id="rId1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982595" y="99695"/>
            <a:ext cx="88290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关键工具详解（三）</a:t>
            </a:r>
            <a:endParaRPr lang="zh-CN" altLang="en-US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圆角矩形 32"/>
          <p:cNvSpPr/>
          <p:nvPr/>
        </p:nvSpPr>
        <p:spPr>
          <a:xfrm>
            <a:off x="1162050" y="3972560"/>
            <a:ext cx="9682480" cy="102997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圆角矩形 33"/>
          <p:cNvSpPr/>
          <p:nvPr/>
        </p:nvSpPr>
        <p:spPr>
          <a:xfrm>
            <a:off x="1162050" y="3963035"/>
            <a:ext cx="9681845" cy="1059815"/>
          </a:xfrm>
          <a:prstGeom prst="roundRect">
            <a:avLst/>
          </a:prstGeom>
          <a:solidFill>
            <a:srgbClr val="FFC107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圆角矩形 34"/>
          <p:cNvSpPr/>
          <p:nvPr/>
        </p:nvSpPr>
        <p:spPr>
          <a:xfrm>
            <a:off x="1235710" y="3952875"/>
            <a:ext cx="9690735" cy="1070610"/>
          </a:xfrm>
          <a:prstGeom prst="roundRect">
            <a:avLst/>
          </a:prstGeom>
          <a:solidFill>
            <a:srgbClr val="FFF3C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1405890" y="4165600"/>
            <a:ext cx="943737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在神经符号融合中的角色：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jsCoq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代表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"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形式化验证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"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层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 — 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在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AlphaProof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等系统中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,LLM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负责将自然语言翻译成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Coq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代码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,Coq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负责验证证明的逻辑正确性</a:t>
            </a:r>
            <a:endParaRPr lang="zh-CN" altLang="en-US" sz="1600" b="0" i="0">
              <a:solidFill>
                <a:srgbClr val="333333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3385185" y="2549525"/>
            <a:ext cx="5406390" cy="47371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46" name="圆角矩形 45"/>
          <p:cNvSpPr/>
          <p:nvPr/>
        </p:nvSpPr>
        <p:spPr>
          <a:xfrm>
            <a:off x="909320" y="1024255"/>
            <a:ext cx="10304780" cy="144907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圆角矩形 46"/>
          <p:cNvSpPr/>
          <p:nvPr/>
        </p:nvSpPr>
        <p:spPr>
          <a:xfrm>
            <a:off x="909320" y="981710"/>
            <a:ext cx="10304145" cy="1490345"/>
          </a:xfrm>
          <a:prstGeom prst="roundRect">
            <a:avLst/>
          </a:prstGeom>
          <a:solidFill>
            <a:srgbClr val="28A745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圆角矩形 47"/>
          <p:cNvSpPr/>
          <p:nvPr/>
        </p:nvSpPr>
        <p:spPr>
          <a:xfrm>
            <a:off x="982980" y="959485"/>
            <a:ext cx="10313035" cy="1504950"/>
          </a:xfrm>
          <a:prstGeom prst="roundRect">
            <a:avLst/>
          </a:prstGeom>
          <a:solidFill>
            <a:srgbClr val="D4EDD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1080135" y="1229360"/>
            <a:ext cx="10133965" cy="11664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jsCoq</a:t>
            </a:r>
            <a:r>
              <a:rPr lang="zh-CN" altLang="en-US" sz="24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（</a:t>
            </a:r>
            <a:r>
              <a:rPr lang="en-US" altLang="zh-CN" sz="24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https://coq.vercel.app/</a:t>
            </a:r>
            <a:r>
              <a:rPr lang="zh-CN" altLang="en-US" sz="24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）</a:t>
            </a:r>
            <a:endParaRPr lang="en-US" altLang="zh-CN" sz="2400" b="1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 algn="ctr">
              <a:spcBef>
                <a:spcPct val="0"/>
              </a:spcBef>
              <a:spcAft>
                <a:spcPct val="0"/>
              </a:spcAft>
            </a:pPr>
            <a:endParaRPr lang="en-US" altLang="zh-CN" sz="1600" b="1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 algn="ctr">
              <a:spcBef>
                <a:spcPct val="0"/>
              </a:spcBef>
              <a:spcAft>
                <a:spcPct val="0"/>
              </a:spcAft>
            </a:pPr>
            <a:r>
              <a:rPr lang="en-US" altLang="zh-CN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Coq</a:t>
            </a:r>
            <a:r>
              <a:rPr lang="zh-CN" altLang="en-US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定理证明器的在线交互环境</a:t>
            </a:r>
            <a:endParaRPr lang="zh-CN" altLang="en-US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 algn="ctr">
              <a:spcBef>
                <a:spcPct val="0"/>
              </a:spcBef>
              <a:spcAft>
                <a:spcPct val="0"/>
              </a:spcAft>
            </a:pPr>
            <a:endParaRPr lang="zh-CN" altLang="en-US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457575" y="3409950"/>
            <a:ext cx="5368925" cy="37592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12" name="圆角矩形 11"/>
          <p:cNvSpPr/>
          <p:nvPr>
            <p:custDataLst>
              <p:tags r:id="rId2"/>
            </p:custDataLst>
          </p:nvPr>
        </p:nvSpPr>
        <p:spPr>
          <a:xfrm>
            <a:off x="981710" y="2677795"/>
            <a:ext cx="10231120" cy="114744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>
            <p:custDataLst>
              <p:tags r:id="rId3"/>
            </p:custDataLst>
          </p:nvPr>
        </p:nvSpPr>
        <p:spPr>
          <a:xfrm>
            <a:off x="981710" y="2668270"/>
            <a:ext cx="10231120" cy="1181100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圆角矩形 14"/>
          <p:cNvSpPr/>
          <p:nvPr>
            <p:custDataLst>
              <p:tags r:id="rId4"/>
            </p:custDataLst>
          </p:nvPr>
        </p:nvSpPr>
        <p:spPr>
          <a:xfrm>
            <a:off x="1055370" y="2658110"/>
            <a:ext cx="10241915" cy="119316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5"/>
            </p:custDataLst>
          </p:nvPr>
        </p:nvSpPr>
        <p:spPr>
          <a:xfrm>
            <a:off x="1225550" y="2738755"/>
            <a:ext cx="6241415" cy="65024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简介</a:t>
            </a:r>
            <a:endParaRPr lang="zh-CN" altLang="en-US" sz="1600" b="1" i="0">
              <a:solidFill>
                <a:srgbClr val="667EEA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6"/>
            </p:custDataLst>
          </p:nvPr>
        </p:nvSpPr>
        <p:spPr>
          <a:xfrm>
            <a:off x="1225550" y="3069590"/>
            <a:ext cx="9619615" cy="140335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Coq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定理证明器的浏览器版本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,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用于交互式形式化数学证明验证。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Coq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被广泛应用于数学定理证明和软件形式化验证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,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代表了最严格的逻辑推理标准</a:t>
            </a:r>
            <a:endParaRPr lang="en-US" altLang="zh-CN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457575" y="3209925"/>
            <a:ext cx="5368925" cy="575945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531235" y="6003925"/>
            <a:ext cx="5080000" cy="4572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24" name="圆角矩形 23"/>
          <p:cNvSpPr/>
          <p:nvPr>
            <p:custDataLst>
              <p:tags r:id="rId7"/>
            </p:custDataLst>
          </p:nvPr>
        </p:nvSpPr>
        <p:spPr>
          <a:xfrm>
            <a:off x="1055370" y="5271770"/>
            <a:ext cx="9682480" cy="139636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圆角矩形 24"/>
          <p:cNvSpPr/>
          <p:nvPr>
            <p:custDataLst>
              <p:tags r:id="rId8"/>
            </p:custDataLst>
          </p:nvPr>
        </p:nvSpPr>
        <p:spPr>
          <a:xfrm>
            <a:off x="1055370" y="5262245"/>
            <a:ext cx="9681845" cy="1558290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圆角矩形 25"/>
          <p:cNvSpPr/>
          <p:nvPr>
            <p:custDataLst>
              <p:tags r:id="rId9"/>
            </p:custDataLst>
          </p:nvPr>
        </p:nvSpPr>
        <p:spPr>
          <a:xfrm>
            <a:off x="1129030" y="5252085"/>
            <a:ext cx="9690735" cy="145161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>
            <p:custDataLst>
              <p:tags r:id="rId10"/>
            </p:custDataLst>
          </p:nvPr>
        </p:nvSpPr>
        <p:spPr>
          <a:xfrm>
            <a:off x="1299210" y="5454650"/>
            <a:ext cx="5904865" cy="79121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经典示例</a:t>
            </a:r>
            <a:endParaRPr lang="zh-CN" altLang="en-US" sz="1600" b="1" i="0">
              <a:solidFill>
                <a:srgbClr val="667EEA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zh-CN" altLang="en-US" sz="1600" b="1" i="0">
              <a:solidFill>
                <a:srgbClr val="667EEA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8" name="文本框 27"/>
          <p:cNvSpPr txBox="1"/>
          <p:nvPr>
            <p:custDataLst>
              <p:tags r:id="rId11"/>
            </p:custDataLst>
          </p:nvPr>
        </p:nvSpPr>
        <p:spPr>
          <a:xfrm>
            <a:off x="1299210" y="5905500"/>
            <a:ext cx="9275445" cy="112458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质数无穷性证明：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通过交互式步骤验证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对于任意自然数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n,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存在质数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p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使得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p&gt;n" — 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每一步都可验证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,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展现形式化数学的严密性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</p:spTree>
    <p:custDataLst>
      <p:tags r:id="rId1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673350" y="99695"/>
            <a:ext cx="944753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总结与展望</a:t>
            </a:r>
            <a:endParaRPr lang="zh-CN" altLang="en-US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zh-CN" altLang="en-US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1254125" y="1736725"/>
            <a:ext cx="9682480" cy="414528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圆角矩形 30"/>
          <p:cNvSpPr/>
          <p:nvPr/>
        </p:nvSpPr>
        <p:spPr>
          <a:xfrm>
            <a:off x="1254125" y="1728470"/>
            <a:ext cx="9681845" cy="4265930"/>
          </a:xfrm>
          <a:prstGeom prst="roundRect">
            <a:avLst/>
          </a:prstGeom>
          <a:solidFill>
            <a:srgbClr val="667EE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圆角矩形 31"/>
          <p:cNvSpPr/>
          <p:nvPr/>
        </p:nvSpPr>
        <p:spPr>
          <a:xfrm>
            <a:off x="1327785" y="1718945"/>
            <a:ext cx="9690735" cy="4312920"/>
          </a:xfrm>
          <a:prstGeom prst="roundRect">
            <a:avLst/>
          </a:prstGeom>
          <a:solidFill>
            <a:srgbClr val="EEF1F6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1497965" y="1790065"/>
            <a:ext cx="9520555" cy="399923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当前挑战</a:t>
            </a:r>
            <a:endParaRPr lang="zh-CN" altLang="en-US" sz="24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zh-CN" altLang="en-US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形式化数据的稀缺性</a:t>
            </a:r>
            <a:endParaRPr lang="zh-CN" altLang="en-US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虽然有</a:t>
            </a:r>
            <a:r>
              <a:rPr lang="en-US" altLang="zh-CN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Coq</a:t>
            </a:r>
            <a:r>
              <a:rPr lang="zh-CN" altLang="en-US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等形式化工具</a:t>
            </a:r>
            <a:r>
              <a:rPr lang="en-US" altLang="zh-CN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,</a:t>
            </a:r>
            <a:r>
              <a:rPr lang="zh-CN" altLang="en-US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但相比互联网文本</a:t>
            </a:r>
            <a:r>
              <a:rPr lang="en-US" altLang="zh-CN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,</a:t>
            </a:r>
            <a:r>
              <a:rPr lang="zh-CN" altLang="en-US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形式化数学数据依然极少</a:t>
            </a:r>
            <a:endParaRPr lang="zh-CN" altLang="en-US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高质量的定理证明数据需要专业数学家标注</a:t>
            </a:r>
            <a:endParaRPr lang="zh-CN" altLang="en-US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zh-CN" altLang="en-US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系统整合的复杂性</a:t>
            </a:r>
            <a:endParaRPr lang="zh-CN" altLang="en-US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如何让</a:t>
            </a:r>
            <a:r>
              <a:rPr lang="en-US" altLang="zh-CN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LLM</a:t>
            </a:r>
            <a:r>
              <a:rPr lang="zh-CN" altLang="en-US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与</a:t>
            </a:r>
            <a:r>
              <a:rPr lang="en-US" altLang="zh-CN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Wolfram Alpha</a:t>
            </a:r>
            <a:r>
              <a:rPr lang="zh-CN" altLang="en-US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等符号系统无缝协作</a:t>
            </a:r>
            <a:endParaRPr lang="zh-CN" altLang="en-US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需要解决接口对接、错误处理、结果验证等工程问题</a:t>
            </a:r>
            <a:endParaRPr lang="zh-CN" altLang="en-US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zh-CN" altLang="en-US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验证开销</a:t>
            </a:r>
            <a:endParaRPr lang="zh-CN" altLang="en-US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形式化验证保证了正确性</a:t>
            </a:r>
            <a:endParaRPr lang="zh-CN" altLang="en-US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但增加了推理延迟</a:t>
            </a:r>
            <a:r>
              <a:rPr lang="en-US" altLang="zh-CN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,</a:t>
            </a:r>
            <a:r>
              <a:rPr lang="zh-CN" altLang="en-US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影响用户体验</a:t>
            </a:r>
            <a:endParaRPr lang="zh-CN" altLang="en-US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需要在准确性和效率之间找到平衡</a:t>
            </a:r>
            <a:endParaRPr lang="zh-CN" altLang="en-US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zh-CN" altLang="en-US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3385185" y="6069965"/>
            <a:ext cx="5406390" cy="74168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673350" y="99695"/>
            <a:ext cx="944753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总结与展望</a:t>
            </a:r>
            <a:endParaRPr lang="zh-CN" altLang="en-US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zh-CN" altLang="en-US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1254125" y="883285"/>
            <a:ext cx="9682480" cy="364490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圆角矩形 30"/>
          <p:cNvSpPr/>
          <p:nvPr/>
        </p:nvSpPr>
        <p:spPr>
          <a:xfrm>
            <a:off x="1254125" y="875030"/>
            <a:ext cx="9681845" cy="3750945"/>
          </a:xfrm>
          <a:prstGeom prst="roundRect">
            <a:avLst/>
          </a:prstGeom>
          <a:solidFill>
            <a:srgbClr val="667EE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圆角矩形 31"/>
          <p:cNvSpPr/>
          <p:nvPr/>
        </p:nvSpPr>
        <p:spPr>
          <a:xfrm>
            <a:off x="1327785" y="865505"/>
            <a:ext cx="9690735" cy="3662045"/>
          </a:xfrm>
          <a:prstGeom prst="roundRect">
            <a:avLst/>
          </a:prstGeom>
          <a:solidFill>
            <a:srgbClr val="EEF1F6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1497965" y="936625"/>
            <a:ext cx="9520555" cy="3515995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未来趋势</a:t>
            </a:r>
            <a:endParaRPr lang="zh-CN" altLang="en-US" sz="20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zh-CN" altLang="en-US" sz="16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更智能的工具集成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LLM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自动判断何时调用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Wolfram Alpha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进行精确计算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何时使用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MathGPT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进行教学解释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何时需要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Coq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级别的形式化验证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System 2 Distillation</a:t>
            </a:r>
            <a:r>
              <a:rPr lang="zh-CN" altLang="en-US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（系统</a:t>
            </a:r>
            <a:r>
              <a:rPr lang="en-US" altLang="zh-CN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2</a:t>
            </a:r>
            <a:r>
              <a:rPr lang="zh-CN" altLang="en-US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蒸馏）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将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o1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或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AlphaProof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通过大量搜索得到的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思维过程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蒸馏回小模型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让小模型直接具备更强的直觉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,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减少推理时计算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实现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快思考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与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慢思考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的统一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多模态融合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像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MathGPT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一样支持图片输入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结合视觉理解和符号推理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从手写公式到形式化证明的端到端系统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en-US" altLang="zh-CN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3559175" y="6877685"/>
            <a:ext cx="5406390" cy="419735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46" name="圆角矩形 45"/>
          <p:cNvSpPr/>
          <p:nvPr/>
        </p:nvSpPr>
        <p:spPr>
          <a:xfrm>
            <a:off x="1083310" y="5352415"/>
            <a:ext cx="10304780" cy="128460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圆角矩形 46"/>
          <p:cNvSpPr/>
          <p:nvPr/>
        </p:nvSpPr>
        <p:spPr>
          <a:xfrm>
            <a:off x="1083310" y="5309870"/>
            <a:ext cx="10304145" cy="1327150"/>
          </a:xfrm>
          <a:prstGeom prst="roundRect">
            <a:avLst/>
          </a:prstGeom>
          <a:solidFill>
            <a:srgbClr val="28A745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圆角矩形 47"/>
          <p:cNvSpPr/>
          <p:nvPr/>
        </p:nvSpPr>
        <p:spPr>
          <a:xfrm>
            <a:off x="1156970" y="5287645"/>
            <a:ext cx="10313035" cy="1349375"/>
          </a:xfrm>
          <a:prstGeom prst="roundRect">
            <a:avLst/>
          </a:prstGeom>
          <a:solidFill>
            <a:srgbClr val="D4EDD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1254125" y="5557520"/>
            <a:ext cx="10133965" cy="103378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核心洞察：</a:t>
            </a:r>
            <a:r>
              <a:rPr lang="zh-CN" altLang="en-US" sz="200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神经符号融合不是简单的工具组合</a:t>
            </a:r>
            <a:r>
              <a:rPr lang="en-US" altLang="zh-CN" sz="200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,</a:t>
            </a:r>
            <a:r>
              <a:rPr lang="zh-CN" altLang="en-US" sz="200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而是认知架构的根本性变革</a:t>
            </a:r>
            <a:r>
              <a:rPr lang="en-US" altLang="zh-CN" sz="200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 — Wolfram Alpha</a:t>
            </a:r>
            <a:r>
              <a:rPr lang="zh-CN" altLang="en-US" sz="200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提供精确计算、</a:t>
            </a:r>
            <a:r>
              <a:rPr lang="en-US" altLang="zh-CN" sz="200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MathGPT</a:t>
            </a:r>
            <a:r>
              <a:rPr lang="zh-CN" altLang="en-US" sz="200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提供自然交互、</a:t>
            </a:r>
            <a:r>
              <a:rPr lang="en-US" altLang="zh-CN" sz="200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Coq</a:t>
            </a:r>
            <a:r>
              <a:rPr lang="zh-CN" altLang="en-US" sz="200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提供逻辑验证</a:t>
            </a:r>
            <a:r>
              <a:rPr lang="en-US" altLang="zh-CN" sz="200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,</a:t>
            </a:r>
            <a:r>
              <a:rPr lang="zh-CN" altLang="en-US" sz="200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三者协同构建完整的</a:t>
            </a:r>
            <a:r>
              <a:rPr lang="en-US" altLang="zh-CN" sz="200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AI</a:t>
            </a:r>
            <a:r>
              <a:rPr lang="zh-CN" altLang="en-US" sz="200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数学推理系统</a:t>
            </a:r>
            <a:endParaRPr lang="zh-CN" altLang="en-US" sz="200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zh-CN" altLang="en-US" sz="200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稻壳儿智宇https://www.docer.com/works?userid=328340712" descr="背景图案&#10;&#10;描述已自动生成"/>
          <p:cNvPicPr>
            <a:picLocks noChangeAspect="1"/>
          </p:cNvPicPr>
          <p:nvPr/>
        </p:nvPicPr>
        <p:blipFill>
          <a:blip r:embed="rId1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稻壳儿智宇https://www.docer.com/works?userid=328340712"/>
          <p:cNvSpPr/>
          <p:nvPr/>
        </p:nvSpPr>
        <p:spPr>
          <a:xfrm>
            <a:off x="0" y="2060745"/>
            <a:ext cx="12192000" cy="273651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稻壳儿智宇https://www.docer.com/works?userid=328340712"/>
          <p:cNvSpPr/>
          <p:nvPr/>
        </p:nvSpPr>
        <p:spPr>
          <a:xfrm>
            <a:off x="2155825" y="2526665"/>
            <a:ext cx="8028940" cy="18465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6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Thank You For Listening!</a:t>
            </a:r>
            <a:endParaRPr lang="en-US" altLang="zh-CN" sz="6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95" y="101600"/>
            <a:ext cx="2679700" cy="7721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428365" y="99695"/>
            <a:ext cx="7937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Critical Analysis of Current Approaches</a:t>
            </a:r>
            <a:endParaRPr lang="en-US" altLang="zh-CN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383915" y="1816735"/>
            <a:ext cx="5080000" cy="83185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12" name="圆角矩形 11"/>
          <p:cNvSpPr/>
          <p:nvPr>
            <p:custDataLst>
              <p:tags r:id="rId1"/>
            </p:custDataLst>
          </p:nvPr>
        </p:nvSpPr>
        <p:spPr>
          <a:xfrm>
            <a:off x="908050" y="1084580"/>
            <a:ext cx="9682480" cy="254190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>
            <p:custDataLst>
              <p:tags r:id="rId2"/>
            </p:custDataLst>
          </p:nvPr>
        </p:nvSpPr>
        <p:spPr>
          <a:xfrm>
            <a:off x="908050" y="1075055"/>
            <a:ext cx="9681845" cy="2616200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圆角矩形 14"/>
          <p:cNvSpPr/>
          <p:nvPr>
            <p:custDataLst>
              <p:tags r:id="rId3"/>
            </p:custDataLst>
          </p:nvPr>
        </p:nvSpPr>
        <p:spPr>
          <a:xfrm>
            <a:off x="981710" y="1064895"/>
            <a:ext cx="9690735" cy="264350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1151890" y="1145540"/>
            <a:ext cx="5904865" cy="144018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认知架构的二元性</a:t>
            </a:r>
            <a:r>
              <a:rPr lang="en-US" altLang="zh-CN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 (Duality of Cognitive Architecture)</a:t>
            </a:r>
            <a:endParaRPr lang="en-US" altLang="zh-CN" sz="1600" b="1" i="0">
              <a:solidFill>
                <a:srgbClr val="667EEA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5"/>
            </p:custDataLst>
          </p:nvPr>
        </p:nvSpPr>
        <p:spPr>
          <a:xfrm>
            <a:off x="1151890" y="1674495"/>
            <a:ext cx="10494645" cy="204787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System 1 (LLM/Neural):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 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基于统计的概率生成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优势：高维语义理解与泛化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劣势：缺乏逻辑一致性，存在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幻觉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endParaRPr lang="en-US" altLang="zh-CN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System 2 (Solver/Symbolic):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 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基于规则的确定性推演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优势：逻辑完备性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 (Soundness)</a:t>
            </a:r>
            <a:endParaRPr lang="en-US" altLang="zh-CN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劣势：搜索空间爆炸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 (Combinatorial Explosion)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，无法处理自然语言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428365" y="4666615"/>
            <a:ext cx="5080000" cy="530225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18" name="圆角矩形 17"/>
          <p:cNvSpPr/>
          <p:nvPr>
            <p:custDataLst>
              <p:tags r:id="rId6"/>
            </p:custDataLst>
          </p:nvPr>
        </p:nvSpPr>
        <p:spPr>
          <a:xfrm>
            <a:off x="952500" y="3934460"/>
            <a:ext cx="9682480" cy="161988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圆角矩形 18"/>
          <p:cNvSpPr/>
          <p:nvPr>
            <p:custDataLst>
              <p:tags r:id="rId7"/>
            </p:custDataLst>
          </p:nvPr>
        </p:nvSpPr>
        <p:spPr>
          <a:xfrm>
            <a:off x="952500" y="3924935"/>
            <a:ext cx="9681845" cy="1666875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圆角矩形 19"/>
          <p:cNvSpPr/>
          <p:nvPr>
            <p:custDataLst>
              <p:tags r:id="rId8"/>
            </p:custDataLst>
          </p:nvPr>
        </p:nvSpPr>
        <p:spPr>
          <a:xfrm>
            <a:off x="1026160" y="3914775"/>
            <a:ext cx="9690735" cy="16840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1196340" y="3995420"/>
            <a:ext cx="5904865" cy="91757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核心痛点</a:t>
            </a:r>
            <a:r>
              <a:rPr lang="en-US" altLang="zh-CN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 (Critical Gap)</a:t>
            </a:r>
            <a:endParaRPr lang="en-US" altLang="zh-CN" sz="1600" b="1" i="0">
              <a:solidFill>
                <a:srgbClr val="667EEA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文本框 22"/>
          <p:cNvSpPr txBox="1"/>
          <p:nvPr>
            <p:custDataLst>
              <p:tags r:id="rId10"/>
            </p:custDataLst>
          </p:nvPr>
        </p:nvSpPr>
        <p:spPr>
          <a:xfrm>
            <a:off x="1196340" y="4446270"/>
            <a:ext cx="10494645" cy="130492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6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Grounding Problem: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 LLM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的推理缺乏物理或逻辑世界的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锚点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，过程不可验证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6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Input Brittleness: 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传统求解器对形式化语法要求极为严苛，限制应用范围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1122680" y="5692140"/>
            <a:ext cx="9682480" cy="102997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1122680" y="5682615"/>
            <a:ext cx="9681845" cy="1059815"/>
          </a:xfrm>
          <a:prstGeom prst="roundRect">
            <a:avLst/>
          </a:prstGeom>
          <a:solidFill>
            <a:srgbClr val="FFC107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1196340" y="5672455"/>
            <a:ext cx="9690735" cy="1070610"/>
          </a:xfrm>
          <a:prstGeom prst="roundRect">
            <a:avLst/>
          </a:prstGeom>
          <a:solidFill>
            <a:srgbClr val="FFF3C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1366520" y="5885180"/>
            <a:ext cx="9437370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解决方案：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Neuro-Symbolic Integration — 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利用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LLM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作为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"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直觉前端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"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Solver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作为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"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逻辑后端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"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，实现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1+1&gt;2</a:t>
            </a:r>
            <a:endParaRPr lang="en-US" altLang="zh-CN" sz="1600" b="0" i="0">
              <a:solidFill>
                <a:srgbClr val="333333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en-US" altLang="zh-CN" sz="1600" b="0" i="0">
              <a:solidFill>
                <a:srgbClr val="333333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428365" y="99695"/>
            <a:ext cx="793750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核心机制</a:t>
            </a:r>
            <a:endParaRPr lang="zh-CN" altLang="en-US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zh-CN" altLang="en-US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428365" y="2655570"/>
            <a:ext cx="5080000" cy="602615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12" name="圆角矩形 11"/>
          <p:cNvSpPr/>
          <p:nvPr>
            <p:custDataLst>
              <p:tags r:id="rId1"/>
            </p:custDataLst>
          </p:nvPr>
        </p:nvSpPr>
        <p:spPr>
          <a:xfrm>
            <a:off x="952500" y="1923415"/>
            <a:ext cx="9682480" cy="184150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>
            <p:custDataLst>
              <p:tags r:id="rId2"/>
            </p:custDataLst>
          </p:nvPr>
        </p:nvSpPr>
        <p:spPr>
          <a:xfrm>
            <a:off x="952500" y="1913890"/>
            <a:ext cx="9681845" cy="1895475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圆角矩形 14"/>
          <p:cNvSpPr/>
          <p:nvPr>
            <p:custDataLst>
              <p:tags r:id="rId3"/>
            </p:custDataLst>
          </p:nvPr>
        </p:nvSpPr>
        <p:spPr>
          <a:xfrm>
            <a:off x="1026160" y="1903730"/>
            <a:ext cx="9690735" cy="191516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1196340" y="1984375"/>
            <a:ext cx="5904865" cy="104330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定义</a:t>
            </a:r>
            <a:r>
              <a:rPr lang="en-US" altLang="zh-CN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 (Definition)</a:t>
            </a:r>
            <a:endParaRPr lang="en-US" altLang="zh-CN" sz="1600" b="1" i="0">
              <a:solidFill>
                <a:srgbClr val="667EEA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en-US" altLang="zh-CN" sz="1600" b="1" i="0">
              <a:solidFill>
                <a:srgbClr val="667EEA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5"/>
            </p:custDataLst>
          </p:nvPr>
        </p:nvSpPr>
        <p:spPr>
          <a:xfrm>
            <a:off x="1196340" y="2513330"/>
            <a:ext cx="10494645" cy="148336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将非结构化的自然语言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 (NL)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映射为严格的形式化语言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 (FL)</a:t>
            </a:r>
            <a:endParaRPr lang="en-US" altLang="zh-CN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支持的目标语言：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Lean, SMT-LIB, Python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等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428365" y="4666615"/>
            <a:ext cx="5080000" cy="530225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18" name="圆角矩形 17"/>
          <p:cNvSpPr/>
          <p:nvPr>
            <p:custDataLst>
              <p:tags r:id="rId6"/>
            </p:custDataLst>
          </p:nvPr>
        </p:nvSpPr>
        <p:spPr>
          <a:xfrm>
            <a:off x="952500" y="3934460"/>
            <a:ext cx="9682480" cy="161988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圆角矩形 18"/>
          <p:cNvSpPr/>
          <p:nvPr>
            <p:custDataLst>
              <p:tags r:id="rId7"/>
            </p:custDataLst>
          </p:nvPr>
        </p:nvSpPr>
        <p:spPr>
          <a:xfrm>
            <a:off x="952500" y="3924935"/>
            <a:ext cx="9681845" cy="1666875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圆角矩形 19"/>
          <p:cNvSpPr/>
          <p:nvPr>
            <p:custDataLst>
              <p:tags r:id="rId8"/>
            </p:custDataLst>
          </p:nvPr>
        </p:nvSpPr>
        <p:spPr>
          <a:xfrm>
            <a:off x="1026160" y="3914775"/>
            <a:ext cx="9690735" cy="16840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1196340" y="3995420"/>
            <a:ext cx="5904865" cy="91757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范式转移</a:t>
            </a:r>
            <a:r>
              <a:rPr lang="en-US" altLang="zh-CN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 (Paradigm Shift)</a:t>
            </a:r>
            <a:endParaRPr lang="en-US" altLang="zh-CN" sz="1600" b="1" i="0">
              <a:solidFill>
                <a:srgbClr val="667EEA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en-US" altLang="zh-CN" sz="1600" b="1" i="0">
              <a:solidFill>
                <a:srgbClr val="667EEA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文本框 22"/>
          <p:cNvSpPr txBox="1"/>
          <p:nvPr>
            <p:custDataLst>
              <p:tags r:id="rId10"/>
            </p:custDataLst>
          </p:nvPr>
        </p:nvSpPr>
        <p:spPr>
          <a:xfrm>
            <a:off x="1196340" y="4446270"/>
            <a:ext cx="10494645" cy="130492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6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Generation </a:t>
            </a:r>
            <a:r>
              <a:rPr lang="en-US" altLang="en-US" sz="16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→</a:t>
            </a:r>
            <a:r>
              <a:rPr lang="en-US" altLang="zh-CN" sz="16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 Verification: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 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将难以保证正确的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生成问题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转化为可被机器验证的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形式化验证问题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endParaRPr lang="en-US" altLang="zh-CN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600" b="1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Intermediate Representation (IR):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 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形式化代码成为连接模糊意图与精确执行的桥梁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1122680" y="5692140"/>
            <a:ext cx="9682480" cy="102997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1122680" y="5682615"/>
            <a:ext cx="9681845" cy="1059815"/>
          </a:xfrm>
          <a:prstGeom prst="roundRect">
            <a:avLst/>
          </a:prstGeom>
          <a:solidFill>
            <a:srgbClr val="FFC107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1196340" y="5672455"/>
            <a:ext cx="9690735" cy="1070610"/>
          </a:xfrm>
          <a:prstGeom prst="roundRect">
            <a:avLst/>
          </a:prstGeom>
          <a:solidFill>
            <a:srgbClr val="FFF3C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1366520" y="5885180"/>
            <a:ext cx="9437370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关键挑战：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Semantic Alignment — 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确保形式化翻译与原始语义同构</a:t>
            </a:r>
            <a:r>
              <a:rPr lang="en-US" altLang="zh-CN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 (Isomorphic)</a:t>
            </a:r>
            <a:r>
              <a:rPr lang="zh-CN" altLang="en-US" sz="1600" b="0" i="0">
                <a:solidFill>
                  <a:srgbClr val="333333"/>
                </a:solidFill>
                <a:latin typeface="微软雅黑" panose="020B0503020204020204" charset="-122"/>
                <a:ea typeface="微软雅黑" panose="020B0503020204020204" charset="-122"/>
              </a:rPr>
              <a:t>，避免语义丢失或偏差</a:t>
            </a:r>
            <a:endParaRPr lang="zh-CN" altLang="en-US" sz="1600" b="0" i="0">
              <a:solidFill>
                <a:srgbClr val="333333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zh-CN" altLang="en-US" sz="1600" b="0" i="0">
              <a:solidFill>
                <a:srgbClr val="333333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59790" y="1148715"/>
            <a:ext cx="10642600" cy="899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Bef>
                <a:spcPts val="900"/>
              </a:spcBef>
              <a:spcAft>
                <a:spcPts val="600"/>
              </a:spcAft>
            </a:pPr>
            <a:r>
              <a:rPr lang="zh-CN" altLang="en-US" sz="2000" b="1" i="0">
                <a:solidFill>
                  <a:srgbClr val="764BA2"/>
                </a:solidFill>
                <a:latin typeface="微软雅黑" panose="020B0503020204020204" charset="-122"/>
                <a:ea typeface="微软雅黑" panose="020B0503020204020204" charset="-122"/>
              </a:rPr>
              <a:t>自动形式化</a:t>
            </a:r>
            <a:r>
              <a:rPr lang="en-US" altLang="zh-CN" sz="2000" b="1" i="0">
                <a:solidFill>
                  <a:srgbClr val="764BA2"/>
                </a:solidFill>
                <a:latin typeface="微软雅黑" panose="020B0503020204020204" charset="-122"/>
                <a:ea typeface="微软雅黑" panose="020B0503020204020204" charset="-122"/>
              </a:rPr>
              <a:t> (Autoformalization)</a:t>
            </a:r>
            <a:r>
              <a:rPr lang="zh-CN" altLang="en-US" sz="2000" b="1" i="0">
                <a:solidFill>
                  <a:srgbClr val="764BA2"/>
                </a:solidFill>
                <a:latin typeface="微软雅黑" panose="020B0503020204020204" charset="-122"/>
                <a:ea typeface="微软雅黑" panose="020B0503020204020204" charset="-122"/>
              </a:rPr>
              <a:t>：从自然语言到可执行逻辑</a:t>
            </a:r>
            <a:endParaRPr lang="zh-CN" altLang="en-US" sz="2000" b="1" i="0">
              <a:solidFill>
                <a:srgbClr val="764BA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>
              <a:spcBef>
                <a:spcPts val="900"/>
              </a:spcBef>
              <a:spcAft>
                <a:spcPts val="600"/>
              </a:spcAft>
            </a:pPr>
            <a:endParaRPr lang="zh-CN" altLang="en-US" sz="2000" b="1" i="0">
              <a:solidFill>
                <a:srgbClr val="764BA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428365" y="99695"/>
            <a:ext cx="7937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交互范式</a:t>
            </a:r>
            <a:endParaRPr lang="zh-CN" altLang="en-US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428365" y="2655570"/>
            <a:ext cx="5080000" cy="40894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12" name="圆角矩形 11"/>
          <p:cNvSpPr/>
          <p:nvPr>
            <p:custDataLst>
              <p:tags r:id="rId1"/>
            </p:custDataLst>
          </p:nvPr>
        </p:nvSpPr>
        <p:spPr>
          <a:xfrm>
            <a:off x="952500" y="1923415"/>
            <a:ext cx="9682480" cy="124904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>
            <p:custDataLst>
              <p:tags r:id="rId2"/>
            </p:custDataLst>
          </p:nvPr>
        </p:nvSpPr>
        <p:spPr>
          <a:xfrm>
            <a:off x="952500" y="1913890"/>
            <a:ext cx="9681845" cy="1285875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圆角矩形 14"/>
          <p:cNvSpPr/>
          <p:nvPr>
            <p:custDataLst>
              <p:tags r:id="rId3"/>
            </p:custDataLst>
          </p:nvPr>
        </p:nvSpPr>
        <p:spPr>
          <a:xfrm>
            <a:off x="1026160" y="1903730"/>
            <a:ext cx="9690735" cy="129921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1196340" y="1984375"/>
            <a:ext cx="5904865" cy="34544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单向翻译模式</a:t>
            </a:r>
            <a:r>
              <a:rPr lang="en-US" altLang="zh-CN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 (Translation / Offloading)</a:t>
            </a:r>
            <a:endParaRPr lang="en-US" altLang="zh-CN" sz="1600" b="1" i="0">
              <a:solidFill>
                <a:srgbClr val="667EEA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5"/>
            </p:custDataLst>
          </p:nvPr>
        </p:nvSpPr>
        <p:spPr>
          <a:xfrm>
            <a:off x="1196340" y="2513330"/>
            <a:ext cx="10494645" cy="148336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机制：将计算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/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逻辑密集型任务卸载给外部求解器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 (Z3, Python Interpreter)</a:t>
            </a:r>
            <a:endParaRPr lang="en-US" altLang="zh-CN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代表：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Program-of-Thoughts (PoT), PAL</a:t>
            </a:r>
            <a:endParaRPr lang="en-US" altLang="zh-CN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428365" y="4024630"/>
            <a:ext cx="5080000" cy="40894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18" name="圆角矩形 17"/>
          <p:cNvSpPr/>
          <p:nvPr>
            <p:custDataLst>
              <p:tags r:id="rId6"/>
            </p:custDataLst>
          </p:nvPr>
        </p:nvSpPr>
        <p:spPr>
          <a:xfrm>
            <a:off x="952500" y="3292475"/>
            <a:ext cx="9682480" cy="124904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圆角矩形 18"/>
          <p:cNvSpPr/>
          <p:nvPr>
            <p:custDataLst>
              <p:tags r:id="rId7"/>
            </p:custDataLst>
          </p:nvPr>
        </p:nvSpPr>
        <p:spPr>
          <a:xfrm>
            <a:off x="952500" y="3282950"/>
            <a:ext cx="9681845" cy="1285240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圆角矩形 19"/>
          <p:cNvSpPr/>
          <p:nvPr>
            <p:custDataLst>
              <p:tags r:id="rId8"/>
            </p:custDataLst>
          </p:nvPr>
        </p:nvSpPr>
        <p:spPr>
          <a:xfrm>
            <a:off x="1026160" y="3272790"/>
            <a:ext cx="9690735" cy="129857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1196340" y="3353435"/>
            <a:ext cx="5904865" cy="29781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神经启发式搜索</a:t>
            </a:r>
            <a:r>
              <a:rPr lang="en-US" altLang="zh-CN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 (Neural-Guided Search)</a:t>
            </a:r>
            <a:endParaRPr lang="en-US" altLang="zh-CN" sz="1600" b="1" i="0">
              <a:solidFill>
                <a:srgbClr val="667EEA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文本框 22"/>
          <p:cNvSpPr txBox="1"/>
          <p:nvPr>
            <p:custDataLst>
              <p:tags r:id="rId10"/>
            </p:custDataLst>
          </p:nvPr>
        </p:nvSpPr>
        <p:spPr>
          <a:xfrm>
            <a:off x="1196340" y="3804285"/>
            <a:ext cx="10494645" cy="60134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机制：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LLM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作为策略函数或价值函数，在解空间中引导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Solver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剪枝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代表：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AlphaProof (MCTS + LLM), FunSearch</a:t>
            </a:r>
            <a:endParaRPr lang="en-US" altLang="zh-CN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59790" y="1148715"/>
            <a:ext cx="1064260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Bef>
                <a:spcPts val="900"/>
              </a:spcBef>
              <a:spcAft>
                <a:spcPts val="600"/>
              </a:spcAft>
            </a:pPr>
            <a:r>
              <a:rPr lang="en-US" altLang="zh-CN" sz="2000" b="1" i="0">
                <a:solidFill>
                  <a:srgbClr val="764BA2"/>
                </a:solidFill>
                <a:latin typeface="微软雅黑" panose="020B0503020204020204" charset="-122"/>
                <a:ea typeface="微软雅黑" panose="020B0503020204020204" charset="-122"/>
              </a:rPr>
              <a:t>LLM</a:t>
            </a:r>
            <a:r>
              <a:rPr lang="zh-CN" altLang="en-US" sz="2000" b="1" i="0">
                <a:solidFill>
                  <a:srgbClr val="764BA2"/>
                </a:solidFill>
                <a:latin typeface="微软雅黑" panose="020B0503020204020204" charset="-122"/>
                <a:ea typeface="微软雅黑" panose="020B0503020204020204" charset="-122"/>
              </a:rPr>
              <a:t>与求解器的三种交互模式</a:t>
            </a:r>
            <a:endParaRPr lang="zh-CN" altLang="en-US" sz="2000" b="1" i="0">
              <a:solidFill>
                <a:srgbClr val="764BA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428365" y="5483860"/>
            <a:ext cx="5080000" cy="40894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9" name="圆角矩形 8"/>
          <p:cNvSpPr/>
          <p:nvPr>
            <p:custDataLst>
              <p:tags r:id="rId11"/>
            </p:custDataLst>
          </p:nvPr>
        </p:nvSpPr>
        <p:spPr>
          <a:xfrm>
            <a:off x="952500" y="4751705"/>
            <a:ext cx="9682480" cy="124904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>
            <p:custDataLst>
              <p:tags r:id="rId12"/>
            </p:custDataLst>
          </p:nvPr>
        </p:nvSpPr>
        <p:spPr>
          <a:xfrm>
            <a:off x="952500" y="4742180"/>
            <a:ext cx="9681845" cy="1285240"/>
          </a:xfrm>
          <a:prstGeom prst="round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>
            <p:custDataLst>
              <p:tags r:id="rId13"/>
            </p:custDataLst>
          </p:nvPr>
        </p:nvSpPr>
        <p:spPr>
          <a:xfrm>
            <a:off x="1026160" y="4732020"/>
            <a:ext cx="9690735" cy="129857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14"/>
            </p:custDataLst>
          </p:nvPr>
        </p:nvSpPr>
        <p:spPr>
          <a:xfrm>
            <a:off x="1196340" y="4812665"/>
            <a:ext cx="5904865" cy="29781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3. </a:t>
            </a:r>
            <a:r>
              <a:rPr lang="zh-CN" altLang="en-US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执行反馈闭环</a:t>
            </a:r>
            <a:r>
              <a:rPr lang="en-US" altLang="zh-CN" sz="1600" b="1" i="0">
                <a:solidFill>
                  <a:srgbClr val="667EEA"/>
                </a:solidFill>
                <a:latin typeface="微软雅黑" panose="020B0503020204020204" charset="-122"/>
                <a:ea typeface="微软雅黑" panose="020B0503020204020204" charset="-122"/>
              </a:rPr>
              <a:t> (Feedback-Loop Refinement)</a:t>
            </a:r>
            <a:endParaRPr lang="en-US" altLang="zh-CN" sz="1600" b="1" i="0">
              <a:solidFill>
                <a:srgbClr val="667EEA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文本框 23"/>
          <p:cNvSpPr txBox="1"/>
          <p:nvPr>
            <p:custDataLst>
              <p:tags r:id="rId15"/>
            </p:custDataLst>
          </p:nvPr>
        </p:nvSpPr>
        <p:spPr>
          <a:xfrm>
            <a:off x="1196340" y="5263515"/>
            <a:ext cx="10494645" cy="60134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机制：利用编译器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/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证明器的报错信息作为客观奖励信号，驱动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LLM</a:t>
            </a: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自我修正</a:t>
            </a:r>
            <a:endParaRPr lang="zh-CN" altLang="en-US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代表：</a:t>
            </a:r>
            <a:r>
              <a:rPr lang="en-US" altLang="zh-CN" sz="1600" b="0" i="0">
                <a:solidFill>
                  <a:srgbClr val="666666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DeepSeek-Prover (RLEF), LeanDojo</a:t>
            </a:r>
            <a:endParaRPr lang="en-US" altLang="zh-CN" sz="1600" b="0" i="0">
              <a:solidFill>
                <a:srgbClr val="666666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673350" y="99695"/>
            <a:ext cx="944753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数学突破案例一</a:t>
            </a:r>
            <a:endParaRPr lang="zh-CN" altLang="en-US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zh-CN" altLang="en-US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1361440" y="1918335"/>
            <a:ext cx="9682480" cy="350901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圆角矩形 30"/>
          <p:cNvSpPr/>
          <p:nvPr/>
        </p:nvSpPr>
        <p:spPr>
          <a:xfrm>
            <a:off x="1361440" y="1910080"/>
            <a:ext cx="9681845" cy="3611880"/>
          </a:xfrm>
          <a:prstGeom prst="roundRect">
            <a:avLst/>
          </a:prstGeom>
          <a:solidFill>
            <a:srgbClr val="667EE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圆角矩形 31"/>
          <p:cNvSpPr/>
          <p:nvPr/>
        </p:nvSpPr>
        <p:spPr>
          <a:xfrm>
            <a:off x="1435100" y="1900555"/>
            <a:ext cx="9690735" cy="3650615"/>
          </a:xfrm>
          <a:prstGeom prst="roundRect">
            <a:avLst/>
          </a:prstGeom>
          <a:solidFill>
            <a:srgbClr val="EEF1F6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1605280" y="1971675"/>
            <a:ext cx="9520555" cy="338455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核心观点与贡献</a:t>
            </a:r>
            <a:endParaRPr lang="zh-CN" altLang="en-US" sz="20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en-US" altLang="zh-CN" sz="16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形式化是连接直觉与逻辑的桥梁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AlphaProof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训练微调后的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Gemini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模型，将自然语言数学题翻译成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Lean 4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形式化代码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并不直接生成答案，而是通过形式化语言保证逻辑严密性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强化学习可以摆脱人类数据依赖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通过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AlphaZero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算法在形式化环境中自我博弈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 (Self-play)</a:t>
            </a:r>
            <a:endParaRPr lang="en-US" altLang="zh-CN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在极其稀疏的反馈下（只有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证明成功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/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失败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）学会复杂数学推理策略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zh-CN" altLang="en-US" sz="16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符号引擎的速度优势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混合架构：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LLM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负责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添加辅助线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（创造性步骤）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符号求解器负责后续代数推导（机械性步骤），效率比纯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LLM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高几个数量级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3385185" y="6069965"/>
            <a:ext cx="5406390" cy="633095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69315" y="6098540"/>
            <a:ext cx="10256520" cy="614680"/>
          </a:xfrm>
          <a:prstGeom prst="roundRect">
            <a:avLst/>
          </a:prstGeom>
          <a:solidFill>
            <a:srgbClr val="EFF6F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970280" y="6144895"/>
            <a:ext cx="10061575" cy="45212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 IMO 2024: Solving olympiad geometry/algebra without human demonstrations    </a:t>
            </a:r>
            <a:endParaRPr lang="en-US" altLang="zh-CN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Google DeepMind, 2024.07</a:t>
            </a:r>
            <a:endParaRPr lang="en-US" altLang="zh-CN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en-US" altLang="zh-CN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59790" y="1148715"/>
            <a:ext cx="1064260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Bef>
                <a:spcPts val="900"/>
              </a:spcBef>
              <a:spcAft>
                <a:spcPts val="600"/>
              </a:spcAft>
            </a:pPr>
            <a:r>
              <a:rPr lang="en-US" altLang="zh-CN" sz="2000" b="1" i="0">
                <a:solidFill>
                  <a:srgbClr val="764BA2"/>
                </a:solidFill>
                <a:latin typeface="微软雅黑" panose="020B0503020204020204" charset="-122"/>
                <a:ea typeface="微软雅黑" panose="020B0503020204020204" charset="-122"/>
              </a:rPr>
              <a:t>AlphaProof &amp; AlphaGeometry 2</a:t>
            </a:r>
            <a:endParaRPr lang="en-US" altLang="zh-CN" sz="2000" b="1" i="0">
              <a:solidFill>
                <a:srgbClr val="764BA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673350" y="99695"/>
            <a:ext cx="944753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数学突破案例二</a:t>
            </a:r>
            <a:endParaRPr lang="zh-CN" altLang="en-US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zh-CN" altLang="en-US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1361440" y="1918335"/>
            <a:ext cx="9682480" cy="388239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圆角矩形 30"/>
          <p:cNvSpPr/>
          <p:nvPr/>
        </p:nvSpPr>
        <p:spPr>
          <a:xfrm>
            <a:off x="1361440" y="1910080"/>
            <a:ext cx="9681845" cy="3995420"/>
          </a:xfrm>
          <a:prstGeom prst="roundRect">
            <a:avLst/>
          </a:prstGeom>
          <a:solidFill>
            <a:srgbClr val="667EE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圆角矩形 31"/>
          <p:cNvSpPr/>
          <p:nvPr/>
        </p:nvSpPr>
        <p:spPr>
          <a:xfrm>
            <a:off x="1435100" y="1900555"/>
            <a:ext cx="9690735" cy="4039235"/>
          </a:xfrm>
          <a:prstGeom prst="roundRect">
            <a:avLst/>
          </a:prstGeom>
          <a:solidFill>
            <a:srgbClr val="EEF1F6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1605280" y="1971675"/>
            <a:ext cx="9520555" cy="37439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核心观点与贡献</a:t>
            </a:r>
            <a:endParaRPr lang="zh-CN" altLang="en-US" sz="20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en-US" altLang="zh-CN" sz="16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RLEF (Reinforcement Learning from Proof Assistant Feedback)</a:t>
            </a:r>
            <a:endParaRPr lang="en-US" altLang="zh-CN" sz="16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提出新训练范式：利用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Lean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编译器作为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客观的裁判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endParaRPr lang="en-US" altLang="zh-CN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不仅反馈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是否通过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，还能反馈具体报错信息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极大降低数据标注成本，摆脱对人类反馈的依赖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MCTS</a:t>
            </a:r>
            <a:r>
              <a:rPr lang="zh-CN" altLang="en-US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在证明生成中的应用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蒙特卡洛树搜索比简单的贪婪搜索或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Best-of-N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采样更有效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允许模型在证明过程中进行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回溯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和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探索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endParaRPr lang="en-US" altLang="zh-CN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模拟人类数学家的试错过程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zh-CN" altLang="en-US" sz="16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全量合成数据的潜力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通过高质量数学合成数据预训练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大幅提升在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miniF2F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等基准上的成绩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3385185" y="6069965"/>
            <a:ext cx="5406390" cy="633095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69315" y="6098540"/>
            <a:ext cx="10256520" cy="614680"/>
          </a:xfrm>
          <a:prstGeom prst="roundRect">
            <a:avLst/>
          </a:prstGeom>
          <a:solidFill>
            <a:srgbClr val="EFF6F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970280" y="6144895"/>
            <a:ext cx="10061575" cy="45212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DeepSeek-Prover-V1.5: Harnessing Proof Assistant Feedback for RL and MCTS</a:t>
            </a:r>
            <a:endParaRPr lang="en-US" altLang="zh-CN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DeepSeek AI, 2024</a:t>
            </a:r>
            <a:endParaRPr lang="en-US" altLang="zh-CN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en-US" altLang="zh-CN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59790" y="1148715"/>
            <a:ext cx="1064260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Bef>
                <a:spcPts val="900"/>
              </a:spcBef>
              <a:spcAft>
                <a:spcPts val="600"/>
              </a:spcAft>
            </a:pPr>
            <a:r>
              <a:rPr lang="en-US" altLang="zh-CN" sz="2000" b="1" i="0">
                <a:solidFill>
                  <a:srgbClr val="764BA2"/>
                </a:solidFill>
                <a:latin typeface="微软雅黑" panose="020B0503020204020204" charset="-122"/>
                <a:ea typeface="微软雅黑" panose="020B0503020204020204" charset="-122"/>
              </a:rPr>
              <a:t>DeepSeek-Prover-V1.5</a:t>
            </a:r>
            <a:endParaRPr lang="en-US" altLang="zh-CN" sz="2000" b="1" i="0">
              <a:solidFill>
                <a:srgbClr val="764BA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673350" y="99695"/>
            <a:ext cx="94475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数学突破案例三</a:t>
            </a:r>
            <a:endParaRPr lang="zh-CN" altLang="en-US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1361440" y="1537335"/>
            <a:ext cx="9682480" cy="437324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圆角矩形 30"/>
          <p:cNvSpPr/>
          <p:nvPr/>
        </p:nvSpPr>
        <p:spPr>
          <a:xfrm>
            <a:off x="1361440" y="1529080"/>
            <a:ext cx="9681845" cy="4500880"/>
          </a:xfrm>
          <a:prstGeom prst="roundRect">
            <a:avLst/>
          </a:prstGeom>
          <a:solidFill>
            <a:srgbClr val="667EE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圆角矩形 31"/>
          <p:cNvSpPr/>
          <p:nvPr/>
        </p:nvSpPr>
        <p:spPr>
          <a:xfrm>
            <a:off x="1435100" y="1519555"/>
            <a:ext cx="9690735" cy="4550410"/>
          </a:xfrm>
          <a:prstGeom prst="roundRect">
            <a:avLst/>
          </a:prstGeom>
          <a:solidFill>
            <a:srgbClr val="EEF1F6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1605280" y="1849755"/>
            <a:ext cx="9520555" cy="421767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核心观点与贡献</a:t>
            </a:r>
            <a:endParaRPr lang="zh-CN" altLang="en-US" sz="20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en-US" altLang="zh-CN" sz="16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推理时间计算</a:t>
            </a:r>
            <a:r>
              <a:rPr lang="en-US" altLang="zh-CN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 (Test-time Compute) </a:t>
            </a:r>
            <a:r>
              <a:rPr lang="zh-CN" altLang="en-US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的价值</a:t>
            </a:r>
            <a:endParaRPr lang="zh-CN" altLang="en-US" sz="16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通过强化学习训练模型生成长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思维链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 (Chain of Thought)</a:t>
            </a:r>
            <a:endParaRPr lang="en-US" altLang="zh-CN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推理能力随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思考时长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呈对数线性增长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在输出最终答案前进行深度思考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隐式思维链作为搜索过程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zh-CN" altLang="en-US" sz="16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o1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的思维过程本质是在潜在空间中的搜索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虽无显式外部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Solver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，但内部机制模拟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Solver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的迭代验证过程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实现自我纠错、尝试不同策略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inden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核心观点：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对于复杂逻辑任务，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Scaling Laws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正在从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训练时的算力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转移到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推理时的算力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endParaRPr lang="en-US" altLang="zh-CN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3385185" y="6069965"/>
            <a:ext cx="5406390" cy="633095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69315" y="6098540"/>
            <a:ext cx="10256520" cy="614680"/>
          </a:xfrm>
          <a:prstGeom prst="roundRect">
            <a:avLst/>
          </a:prstGeom>
          <a:solidFill>
            <a:srgbClr val="EFF6F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970280" y="6144895"/>
            <a:ext cx="10061575" cy="45212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OpenAI o1 System Card / Learning to Reason with LLMs</a:t>
            </a:r>
            <a:endParaRPr lang="en-US" altLang="zh-CN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OpenAI, 2024.09</a:t>
            </a:r>
            <a:endParaRPr lang="en-US" altLang="zh-CN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59790" y="1148715"/>
            <a:ext cx="1064260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Bef>
                <a:spcPts val="900"/>
              </a:spcBef>
              <a:spcAft>
                <a:spcPts val="600"/>
              </a:spcAft>
            </a:pPr>
            <a:r>
              <a:rPr lang="en-US" altLang="zh-CN" sz="2000" b="1" i="0">
                <a:solidFill>
                  <a:srgbClr val="764BA2"/>
                </a:solidFill>
                <a:latin typeface="微软雅黑" panose="020B0503020204020204" charset="-122"/>
                <a:ea typeface="微软雅黑" panose="020B0503020204020204" charset="-122"/>
              </a:rPr>
              <a:t>OpenAI o1</a:t>
            </a:r>
            <a:endParaRPr lang="en-US" altLang="zh-CN" sz="2000" b="1" i="0">
              <a:solidFill>
                <a:srgbClr val="764BA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673350" y="99695"/>
            <a:ext cx="944753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组合优化案例一</a:t>
            </a:r>
            <a:endParaRPr lang="zh-CN" altLang="en-US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zh-CN" altLang="en-US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1361440" y="1537335"/>
            <a:ext cx="9682480" cy="437324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圆角矩形 30"/>
          <p:cNvSpPr/>
          <p:nvPr/>
        </p:nvSpPr>
        <p:spPr>
          <a:xfrm>
            <a:off x="1361440" y="1529080"/>
            <a:ext cx="9681845" cy="4500880"/>
          </a:xfrm>
          <a:prstGeom prst="roundRect">
            <a:avLst/>
          </a:prstGeom>
          <a:solidFill>
            <a:srgbClr val="667EE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圆角矩形 31"/>
          <p:cNvSpPr/>
          <p:nvPr/>
        </p:nvSpPr>
        <p:spPr>
          <a:xfrm>
            <a:off x="1435100" y="1519555"/>
            <a:ext cx="9690735" cy="4550410"/>
          </a:xfrm>
          <a:prstGeom prst="roundRect">
            <a:avLst/>
          </a:prstGeom>
          <a:solidFill>
            <a:srgbClr val="EEF1F6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1605280" y="1849755"/>
            <a:ext cx="9520555" cy="421767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核心观点与贡献</a:t>
            </a:r>
            <a:endParaRPr lang="zh-CN" altLang="en-US" sz="20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en-US" altLang="zh-CN" sz="16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LLM</a:t>
            </a:r>
            <a:r>
              <a:rPr lang="zh-CN" altLang="en-US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作为</a:t>
            </a:r>
            <a:r>
              <a:rPr lang="en-US" altLang="zh-CN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进化算子</a:t>
            </a:r>
            <a:r>
              <a:rPr lang="en-US" altLang="zh-CN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 (LLM as Evolutionary Operator)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传统遗传算法的变异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(Mutation)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是随机的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FunSearch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让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LLM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充当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变异器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，阅读现有代码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(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种群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)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，生成更优质的代码变体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函数空间的搜索</a:t>
            </a:r>
            <a:endParaRPr lang="zh-CN" altLang="en-US" sz="16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不让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LLM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搜索问题的解（如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TSP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的路径）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而是让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LLM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搜索求解算法（如生成更高效的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Python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启发式函数）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从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解决问题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升级到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发现算法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endParaRPr lang="en-US" altLang="zh-CN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zh-CN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inden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核解决了幻觉问题</a:t>
            </a:r>
            <a:endParaRPr lang="zh-CN" altLang="en-US" sz="16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生成的代码会被立即执行评估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错误的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幻觉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代码会被直接丢弃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只有正确的代码会留下来进化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3385185" y="6069965"/>
            <a:ext cx="5406390" cy="633095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69315" y="6098540"/>
            <a:ext cx="10256520" cy="614680"/>
          </a:xfrm>
          <a:prstGeom prst="roundRect">
            <a:avLst/>
          </a:prstGeom>
          <a:solidFill>
            <a:srgbClr val="EFF6F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970280" y="6144895"/>
            <a:ext cx="10061575" cy="45212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Mathematical discoveries from program search with large language models</a:t>
            </a:r>
            <a:endParaRPr lang="en-US" altLang="zh-CN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Nature, 2024</a:t>
            </a:r>
            <a:endParaRPr lang="en-US" altLang="zh-CN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en-US" altLang="zh-CN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59790" y="1148715"/>
            <a:ext cx="1064260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Bef>
                <a:spcPts val="900"/>
              </a:spcBef>
              <a:spcAft>
                <a:spcPts val="600"/>
              </a:spcAft>
            </a:pPr>
            <a:r>
              <a:rPr lang="en-US" altLang="zh-CN" sz="2000" b="1" i="0">
                <a:solidFill>
                  <a:srgbClr val="764BA2"/>
                </a:solidFill>
                <a:latin typeface="微软雅黑" panose="020B0503020204020204" charset="-122"/>
                <a:ea typeface="微软雅黑" panose="020B0503020204020204" charset="-122"/>
              </a:rPr>
              <a:t>FunSearch</a:t>
            </a:r>
            <a:endParaRPr lang="en-US" altLang="zh-CN" sz="2000" b="1" i="0">
              <a:solidFill>
                <a:srgbClr val="764BA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673350" y="99695"/>
            <a:ext cx="944753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组合优化案例二</a:t>
            </a:r>
            <a:endParaRPr lang="zh-CN" altLang="en-US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zh-CN" altLang="en-US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1361440" y="1537335"/>
            <a:ext cx="9682480" cy="437324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圆角矩形 30"/>
          <p:cNvSpPr/>
          <p:nvPr/>
        </p:nvSpPr>
        <p:spPr>
          <a:xfrm>
            <a:off x="1361440" y="1529080"/>
            <a:ext cx="9681845" cy="4500880"/>
          </a:xfrm>
          <a:prstGeom prst="roundRect">
            <a:avLst/>
          </a:prstGeom>
          <a:solidFill>
            <a:srgbClr val="667EE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圆角矩形 31"/>
          <p:cNvSpPr/>
          <p:nvPr/>
        </p:nvSpPr>
        <p:spPr>
          <a:xfrm>
            <a:off x="1435100" y="1519555"/>
            <a:ext cx="9690735" cy="4550410"/>
          </a:xfrm>
          <a:prstGeom prst="roundRect">
            <a:avLst/>
          </a:prstGeom>
          <a:solidFill>
            <a:srgbClr val="EEF1F6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1605280" y="1743075"/>
            <a:ext cx="9520555" cy="421767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核心观点与贡献</a:t>
            </a:r>
            <a:endParaRPr lang="zh-CN" altLang="en-US" sz="20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en-US" altLang="zh-CN" sz="16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基于自然语言的元优化</a:t>
            </a:r>
            <a:endParaRPr lang="zh-CN" altLang="en-US" sz="16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优化过程的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轨迹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可以用自然语言描述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LLM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根据之前的尝试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(Prompt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历史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)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和得分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生成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下一步该怎么做</a:t>
            </a: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"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的指令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无需梯度的优化</a:t>
            </a:r>
            <a:endParaRPr lang="zh-CN" altLang="en-US" sz="16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对于没有梯度、甚至没有解析式的黑盒优化问题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LLM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可以通过语义理解来寻找最优解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打破了传统优化算法的局限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inden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000" b="1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应用场景</a:t>
            </a:r>
            <a:endParaRPr lang="zh-CN" altLang="en-US" sz="2000" b="1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Prompt</a:t>
            </a: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工程优化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超参数调优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285750" indent="-28575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策略搜索</a:t>
            </a:r>
            <a:endParaRPr lang="zh-CN" altLang="en-US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3385185" y="6069965"/>
            <a:ext cx="5406390" cy="633095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/>
            <a:endParaRPr lang="en-US" altLang="zh-CN" sz="1600" b="0" i="0">
              <a:solidFill>
                <a:srgbClr val="555555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869315" y="6098540"/>
            <a:ext cx="10256520" cy="614680"/>
          </a:xfrm>
          <a:prstGeom prst="roundRect">
            <a:avLst/>
          </a:prstGeom>
          <a:solidFill>
            <a:srgbClr val="EFF6F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970280" y="6144895"/>
            <a:ext cx="10061575" cy="45212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Large Language Models as Optimizers</a:t>
            </a:r>
            <a:endParaRPr lang="en-US" altLang="zh-CN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1600" i="0">
                <a:solidFill>
                  <a:srgbClr val="333333"/>
                </a:solidFill>
                <a:latin typeface="Comic Sans MS" panose="030F0702030302020204" charset="0"/>
                <a:ea typeface="微软雅黑" panose="020B0503020204020204" charset="-122"/>
                <a:cs typeface="Comic Sans MS" panose="030F0702030302020204" charset="0"/>
              </a:rPr>
              <a:t>Google DeepMind, 2024</a:t>
            </a:r>
            <a:endParaRPr lang="en-US" altLang="zh-CN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</a:pPr>
            <a:endParaRPr lang="en-US" altLang="zh-CN" sz="1600" i="0">
              <a:solidFill>
                <a:srgbClr val="333333"/>
              </a:solidFill>
              <a:latin typeface="Comic Sans MS" panose="030F0702030302020204" charset="0"/>
              <a:ea typeface="微软雅黑" panose="020B0503020204020204" charset="-122"/>
              <a:cs typeface="Comic Sans MS" panose="030F07020303020202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59790" y="1148715"/>
            <a:ext cx="1064260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Bef>
                <a:spcPts val="900"/>
              </a:spcBef>
              <a:spcAft>
                <a:spcPts val="600"/>
              </a:spcAft>
            </a:pPr>
            <a:r>
              <a:rPr lang="en-US" altLang="zh-CN" sz="2000" b="1" i="0">
                <a:solidFill>
                  <a:srgbClr val="764BA2"/>
                </a:solidFill>
                <a:latin typeface="微软雅黑" panose="020B0503020204020204" charset="-122"/>
                <a:ea typeface="微软雅黑" panose="020B0503020204020204" charset="-122"/>
              </a:rPr>
              <a:t>OPRO</a:t>
            </a:r>
            <a:endParaRPr lang="en-US" altLang="zh-CN" sz="2000" b="1" i="0">
              <a:solidFill>
                <a:srgbClr val="764BA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100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101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102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103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04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05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06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07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08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09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SYNC_SLIDE_TEXT" val="1"/>
  <p:tag name="KSO_WM_UNIT_INDEX" val="1_2_3"/>
  <p:tag name="KSO_WM_UNIT_SUBTYPE" val="d"/>
  <p:tag name="KSO_WM_UNIT_TYPE" val="l_h_i"/>
</p:tagLst>
</file>

<file path=ppt/tags/tag110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11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12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13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14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15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16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17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18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19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20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554.9*359.097"/>
  <p:tag name="KSO_WM_SLIDE_POSITION" val="360.7*131.976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1772"/>
  <p:tag name="KSO_WM_TEMPLATE_SUBCATEGORY" val="0"/>
  <p:tag name="KSO_WM_SLIDE_INDEX" val="1"/>
  <p:tag name="KSO_WM_TAG_VERSION" val="3.0"/>
  <p:tag name="KSO_WM_SLIDE_ID" val="custom20231772_1"/>
  <p:tag name="KSO_WM_SLIDE_ITEM_CNT" val="3"/>
  <p:tag name="RESOURCE_RECORD_KEY" val="{&quot;10&quot;:[21545155],&quot;65&quot;:[20231772]}"/>
</p:tagLst>
</file>

<file path=ppt/tags/tag121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22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23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24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25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26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27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28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29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3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130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31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554.9*359.097"/>
  <p:tag name="KSO_WM_SLIDE_POSITION" val="360.7*131.976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1772"/>
  <p:tag name="KSO_WM_TEMPLATE_SUBCATEGORY" val="0"/>
  <p:tag name="KSO_WM_SLIDE_INDEX" val="1"/>
  <p:tag name="KSO_WM_TAG_VERSION" val="3.0"/>
  <p:tag name="KSO_WM_SLIDE_ID" val="custom20231772_1"/>
  <p:tag name="KSO_WM_SLIDE_ITEM_CNT" val="3"/>
  <p:tag name="RESOURCE_RECORD_KEY" val="{&quot;10&quot;:[21545155],&quot;65&quot;:[20231772]}"/>
</p:tagLst>
</file>

<file path=ppt/tags/tag132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33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34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35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36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37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38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39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SYNC_SLIDE_TEXT" val="1"/>
  <p:tag name="KSO_WM_UNIT_INDEX" val="1_3_3"/>
  <p:tag name="KSO_WM_UNIT_SUBTYPE" val="d"/>
  <p:tag name="KSO_WM_UNIT_TYPE" val="l_h_i"/>
</p:tagLst>
</file>

<file path=ppt/tags/tag140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41.xml><?xml version="1.0" encoding="utf-8"?>
<p:tagLst xmlns:p="http://schemas.openxmlformats.org/presentationml/2006/main">
  <p:tag name="KSO_WM_DIAGRAM_VIRTUALLY_FRAME" val="{&quot;height&quot;:439.9,&quot;left&quot;:68.25,&quot;top&quot;:83.85,&quot;width&quot;:848.85}"/>
</p:tagLst>
</file>

<file path=ppt/tags/tag142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554.9*359.097"/>
  <p:tag name="KSO_WM_SLIDE_POSITION" val="360.7*131.976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1772"/>
  <p:tag name="KSO_WM_TEMPLATE_SUBCATEGORY" val="0"/>
  <p:tag name="KSO_WM_SLIDE_INDEX" val="1"/>
  <p:tag name="KSO_WM_TAG_VERSION" val="3.0"/>
  <p:tag name="KSO_WM_SLIDE_ID" val="custom20231772_1"/>
  <p:tag name="KSO_WM_SLIDE_ITEM_CNT" val="3"/>
  <p:tag name="RESOURCE_RECORD_KEY" val="{&quot;10&quot;:[21545155],&quot;65&quot;:[20231772]}"/>
</p:tagLst>
</file>

<file path=ppt/tags/tag143.xml><?xml version="1.0" encoding="utf-8"?>
<p:tagLst xmlns:p="http://schemas.openxmlformats.org/presentationml/2006/main">
  <p:tag name="ISLIDE.GUIDESSETTING" val="{&quot;Id&quot;:null,&quot;Name&quot;:&quot;适中&quot;,&quot;HeaderHeight&quot;:10.0,&quot;FooterHeight&quot;:5.0,&quot;SideMargin&quot;:5.0,&quot;TopMargin&quot;:0.0,&quot;BottomMargin&quot;:0.0,&quot;IntervalMargin&quot;:1.5,&quot;SettingType&quot;:&quot;System&quot;}"/>
  <p:tag name="RESOURCE_RECORD_KEY" val="{&quot;10&quot;:[21545155],&quot;13&quot;:[4722044,20419712,4364907],&quot;29&quot;:[50000159,50053008],&quot;65&quot;:[20231772]}"/>
</p:tagLst>
</file>

<file path=ppt/tags/tag1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cfa8a54e7adee0739134972e8815c9d0ad378299"/>
  <p:tag name="KSO_WM_NEWLAYOUT_ID" val="82"/>
</p:tagLst>
</file>

<file path=ppt/tags/tag17.xml><?xml version="1.0" encoding="utf-8"?>
<p:tagLst xmlns:p="http://schemas.openxmlformats.org/presentationml/2006/main">
  <p:tag name="KSO_WM_FIGMA_DECORATION_INDEX" val="1"/>
  <p:tag name="$PH_EXT" val="1"/>
  <p:tag name="KSO_WM_BEAUTIFY_FLAG" val="#fgm#"/>
  <p:tag name="KSO_WM_DIAGRAM_GROUP_CODE" val="1"/>
  <p:tag name="KSO_WM_FIGMA_FLAG" val="#fgm#"/>
  <p:tag name="KSO_WM_UNIT_INDEX" val="1_1_1"/>
  <p:tag name="KSO_WM_UNIT_TYPE" val="l_h_x"/>
</p:tagLst>
</file>

<file path=ppt/tags/tag1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FIGMA_DECORATION_INDEX" val="2"/>
  <p:tag name="$PH_EXT" val="1"/>
  <p:tag name="KSO_WM_BEAUTIFY_FLAG" val="#fgm#"/>
  <p:tag name="KSO_WM_DIAGRAM_GROUP_CODE" val="1"/>
  <p:tag name="KSO_WM_FIGMA_FLAG" val="#fgm#"/>
  <p:tag name="KSO_WM_UNIT_INDEX" val="1_2_1"/>
  <p:tag name="KSO_WM_UNIT_TYPE" val="l_h_x"/>
</p:tagLst>
</file>

<file path=ppt/tags/tag2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3.xml><?xml version="1.0" encoding="utf-8"?>
<p:tagLst xmlns:p="http://schemas.openxmlformats.org/presentationml/2006/main">
  <p:tag name="KSO_WM_FIGMA_DECORATION_INDEX" val="3"/>
  <p:tag name="$PH_EXT" val="1"/>
  <p:tag name="KSO_WM_BEAUTIFY_FLAG" val="#fgm#"/>
  <p:tag name="KSO_WM_DIAGRAM_GROUP_CODE" val="1"/>
  <p:tag name="KSO_WM_FIGMA_FLAG" val="#fgm#"/>
  <p:tag name="KSO_WM_UNIT_INDEX" val="1_3_1"/>
  <p:tag name="KSO_WM_UNIT_TYPE" val="l_h_x"/>
</p:tagLst>
</file>

<file path=ppt/tags/tag2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40266c36a6527553fce379d354fc32c381844a7a"/>
  <p:tag name="KSO_WM_NEWLAYOUT_ID" val="23"/>
</p:tagLst>
</file>

<file path=ppt/tags/tag27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2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SYNC_SLIDE_TEXT" val="1"/>
  <p:tag name="KSO_WM_UNIT_INDEX" val="1_1_3"/>
  <p:tag name="KSO_WM_UNIT_SUBTYPE" val="d"/>
  <p:tag name="KSO_WM_UNIT_TYPE" val="l_h_i"/>
</p:tagLst>
</file>

<file path=ppt/tags/tag2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3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SYNC_SLIDE_TEXT" val="1"/>
  <p:tag name="KSO_WM_UNIT_INDEX" val="1_2_3"/>
  <p:tag name="KSO_WM_UNIT_SUBTYPE" val="d"/>
  <p:tag name="KSO_WM_UNIT_TYPE" val="l_h_i"/>
</p:tagLst>
</file>

<file path=ppt/tags/tag3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33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3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SYNC_SLIDE_TEXT" val="1"/>
  <p:tag name="KSO_WM_UNIT_INDEX" val="1_3_3"/>
  <p:tag name="KSO_WM_UNIT_SUBTYPE" val="d"/>
  <p:tag name="KSO_WM_UNIT_TYPE" val="l_h_i"/>
</p:tagLst>
</file>

<file path=ppt/tags/tag3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36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4_1"/>
  <p:tag name="KSO_WM_UNIT_TYPE" val="l_h_i"/>
</p:tagLst>
</file>

<file path=ppt/tags/tag3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SYNC_SLIDE_TEXT" val="1"/>
  <p:tag name="KSO_WM_UNIT_INDEX" val="1_4_3"/>
  <p:tag name="KSO_WM_UNIT_SUBTYPE" val="d"/>
  <p:tag name="KSO_WM_UNIT_TYPE" val="l_h_i"/>
</p:tagLst>
</file>

<file path=ppt/tags/tag3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3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c1155d18ac67a125182ad02b965a01fe359dd45"/>
  <p:tag name="KSO_WM_NEWLAYOUT_ID" val="31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41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1_1"/>
  <p:tag name="KSO_WM_UNIT_TYPE" val="l_h_i"/>
</p:tagLst>
</file>

<file path=ppt/tags/tag4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4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44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2_1"/>
  <p:tag name="KSO_WM_UNIT_TYPE" val="l_h_i"/>
</p:tagLst>
</file>

<file path=ppt/tags/tag4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4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77c643611754449500ffa6a16f9e2e8f72792e94"/>
  <p:tag name="KSO_WM_NEWLAYOUT_ID" val="110"/>
</p:tagLst>
</file>

<file path=ppt/tags/tag47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4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"/>
  <p:tag name="KSO_WM_UNIT_TYPE" val="f"/>
</p:tagLst>
</file>

<file path=ppt/tags/tag4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c5125cdc921eb88b0df3e391cdaccc7e81bf0d6"/>
  <p:tag name="KSO_WM_NEWLAYOUT_ID" val="10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"/>
  <p:tag name="KSO_WM_UNIT_TYPE" val="f"/>
</p:tagLst>
</file>

<file path=ppt/tags/tag5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b93a8d420855e8bf4c382d76d4c57404e2fe023c"/>
  <p:tag name="KSO_WM_NEWLAYOUT_ID" val="141"/>
</p:tagLst>
</file>

<file path=ppt/tags/tag5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5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5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5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5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5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5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a9561205b5b76da1294c1858017c24d499c9aa17"/>
  <p:tag name="KSO_WM_NEWLAYOUT_ID" val="32"/>
</p:tagLst>
</file>

<file path=ppt/tags/tag5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f3729c5df993cbfd84b2871ad89b345b9612db0c"/>
  <p:tag name="KSO_WM_NEWLAYOUT_ID" val="22"/>
</p:tagLst>
</file>

<file path=ppt/tags/tag60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1_1"/>
  <p:tag name="KSO_WM_UNIT_TYPE" val="l_h_i"/>
</p:tagLst>
</file>

<file path=ppt/tags/tag6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6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63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2_1"/>
  <p:tag name="KSO_WM_UNIT_TYPE" val="l_h_i"/>
</p:tagLst>
</file>

<file path=ppt/tags/tag6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6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66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3_1"/>
  <p:tag name="KSO_WM_UNIT_TYPE" val="l_h_i"/>
</p:tagLst>
</file>

<file path=ppt/tags/tag6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68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69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7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70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71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72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73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74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75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76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77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78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79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SYNC_SLIDE_TEXT" val="1"/>
  <p:tag name="KSO_WM_UNIT_INDEX" val="1_1_3"/>
  <p:tag name="KSO_WM_UNIT_SUBTYPE" val="d"/>
  <p:tag name="KSO_WM_UNIT_TYPE" val="l_h_i"/>
</p:tagLst>
</file>

<file path=ppt/tags/tag80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81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82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83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84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85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86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87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88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89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90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91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92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93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94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95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96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97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98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ags/tag99.xml><?xml version="1.0" encoding="utf-8"?>
<p:tagLst xmlns:p="http://schemas.openxmlformats.org/presentationml/2006/main">
  <p:tag name="KSO_WM_DIAGRAM_VIRTUALLY_FRAME" val="{&quot;height&quot;:448.1,&quot;left&quot;:68.25,&quot;top&quot;:83.85,&quot;width&quot;:852.3}"/>
</p:tagLst>
</file>

<file path=ppt/theme/theme1.xml><?xml version="1.0" encoding="utf-8"?>
<a:theme xmlns:a="http://schemas.openxmlformats.org/drawingml/2006/main" name="Office Theme">
  <a:themeElements>
    <a:clrScheme name="文案邦设计主题色-20190404-171738">
      <a:dk1>
        <a:srgbClr val="000000"/>
      </a:dk1>
      <a:lt1>
        <a:srgbClr val="FFFFFF"/>
      </a:lt1>
      <a:dk2>
        <a:srgbClr val="0F2344"/>
      </a:dk2>
      <a:lt2>
        <a:srgbClr val="C7D7F3"/>
      </a:lt2>
      <a:accent1>
        <a:srgbClr val="1E4588"/>
      </a:accent1>
      <a:accent2>
        <a:srgbClr val="D7C39F"/>
      </a:accent2>
      <a:accent3>
        <a:srgbClr val="1E4588"/>
      </a:accent3>
      <a:accent4>
        <a:srgbClr val="D7C39F"/>
      </a:accent4>
      <a:accent5>
        <a:srgbClr val="1E4588"/>
      </a:accent5>
      <a:accent6>
        <a:srgbClr val="D7C39F"/>
      </a:accent6>
      <a:hlink>
        <a:srgbClr val="0563C1"/>
      </a:hlink>
      <a:folHlink>
        <a:srgbClr val="954F72"/>
      </a:folHlink>
    </a:clrScheme>
    <a:fontScheme name="自定义 18">
      <a:majorFont>
        <a:latin typeface="汉仪雅酷黑 65W"/>
        <a:ea typeface="汉仪雅酷黑 65W"/>
        <a:cs typeface=""/>
      </a:majorFont>
      <a:minorFont>
        <a:latin typeface="汉仪旗黑-45S"/>
        <a:ea typeface="汉仪旗黑-45S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4266</Words>
  <Application>WPS 演示</Application>
  <PresentationFormat>宽屏</PresentationFormat>
  <Paragraphs>305</Paragraphs>
  <Slides>15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6" baseType="lpstr">
      <vt:lpstr>Arial</vt:lpstr>
      <vt:lpstr>宋体</vt:lpstr>
      <vt:lpstr>Wingdings</vt:lpstr>
      <vt:lpstr>汉仪雅酷黑 65W</vt:lpstr>
      <vt:lpstr>微软雅黑</vt:lpstr>
      <vt:lpstr>汉仪旗黑-45S</vt:lpstr>
      <vt:lpstr>华文中宋</vt:lpstr>
      <vt:lpstr>Comic Sans MS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……</cp:lastModifiedBy>
  <cp:revision>180</cp:revision>
  <dcterms:created xsi:type="dcterms:W3CDTF">2025-09-15T08:03:00Z</dcterms:created>
  <dcterms:modified xsi:type="dcterms:W3CDTF">2025-12-02T03:45:02Z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2052-12.1.0.23542</vt:lpwstr>
  </property>
  <property fmtid="{D5CDD505-2E9C-101B-9397-08002B2CF9AE}" pid="3" name="KSOTemplateUUID">
    <vt:lpwstr>v1.0_mb_CEuZlNETKaynRoGmldHMXg==</vt:lpwstr>
  </property>
  <property fmtid="{D5CDD505-2E9C-101B-9397-08002B2CF9AE}" pid="4" name="ICV">
    <vt:lpwstr>ABAD1868429C41D4A1A7667B451D4A0E_13</vt:lpwstr>
  </property>
</Properties>
</file>

<file path=docProps/thumbnail.jpeg>
</file>